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0"/>
  </p:notesMasterIdLst>
  <p:handoutMasterIdLst>
    <p:handoutMasterId r:id="rId31"/>
  </p:handoutMasterIdLst>
  <p:sldIdLst>
    <p:sldId id="1862" r:id="rId6"/>
    <p:sldId id="1860" r:id="rId7"/>
    <p:sldId id="1825" r:id="rId8"/>
    <p:sldId id="1826" r:id="rId9"/>
    <p:sldId id="1869" r:id="rId10"/>
    <p:sldId id="1827" r:id="rId11"/>
    <p:sldId id="1885" r:id="rId12"/>
    <p:sldId id="1886" r:id="rId13"/>
    <p:sldId id="1887" r:id="rId14"/>
    <p:sldId id="1888" r:id="rId15"/>
    <p:sldId id="1889" r:id="rId16"/>
    <p:sldId id="1890" r:id="rId17"/>
    <p:sldId id="1861" r:id="rId18"/>
    <p:sldId id="1891" r:id="rId19"/>
    <p:sldId id="1892" r:id="rId20"/>
    <p:sldId id="1893" r:id="rId21"/>
    <p:sldId id="1894" r:id="rId22"/>
    <p:sldId id="1895" r:id="rId23"/>
    <p:sldId id="1896" r:id="rId24"/>
    <p:sldId id="1897" r:id="rId25"/>
    <p:sldId id="1898" r:id="rId26"/>
    <p:sldId id="1882" r:id="rId27"/>
    <p:sldId id="1899" r:id="rId28"/>
    <p:sldId id="1532"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62"/>
            <p14:sldId id="1860"/>
            <p14:sldId id="1825"/>
            <p14:sldId id="1826"/>
            <p14:sldId id="1869"/>
            <p14:sldId id="1827"/>
            <p14:sldId id="1885"/>
            <p14:sldId id="1886"/>
            <p14:sldId id="1887"/>
            <p14:sldId id="1888"/>
            <p14:sldId id="1889"/>
            <p14:sldId id="1890"/>
            <p14:sldId id="1861"/>
            <p14:sldId id="1891"/>
            <p14:sldId id="1892"/>
            <p14:sldId id="1893"/>
            <p14:sldId id="1894"/>
            <p14:sldId id="1895"/>
            <p14:sldId id="1896"/>
            <p14:sldId id="1897"/>
            <p14:sldId id="1898"/>
            <p14:sldId id="1882"/>
            <p14:sldId id="189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1" autoAdjust="0"/>
    <p:restoredTop sz="92133" autoAdjust="0"/>
  </p:normalViewPr>
  <p:slideViewPr>
    <p:cSldViewPr snapToGrid="0">
      <p:cViewPr>
        <p:scale>
          <a:sx n="100" d="100"/>
          <a:sy n="100" d="100"/>
        </p:scale>
        <p:origin x="-312" y="15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10/4/2021 11:22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10/4/2021 11:22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0571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39546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503162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10/4/2021 11:58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168948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136522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2970697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1284254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252609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dirty="0"/>
          </a:p>
        </p:txBody>
      </p:sp>
    </p:spTree>
    <p:extLst>
      <p:ext uri="{BB962C8B-B14F-4D97-AF65-F5344CB8AC3E}">
        <p14:creationId xmlns:p14="http://schemas.microsoft.com/office/powerpoint/2010/main" val="38073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281988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10/5/2021 12:05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947475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10/4/2021 11:22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5467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77740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7246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80486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6203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10/4/2021 11:48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17133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8" Type="http://schemas.openxmlformats.org/officeDocument/2006/relationships/hyperlink" Target="https://codein.withgoogle.com/archive/" TargetMode="External"/><Relationship Id="rId13" Type="http://schemas.openxmlformats.org/officeDocument/2006/relationships/hyperlink" Target="https://wiki.linuxfoundation.org/lkmp%20X.ORG" TargetMode="External"/><Relationship Id="rId18" Type="http://schemas.openxmlformats.org/officeDocument/2006/relationships/hyperlink" Target="https://osoc.be/" TargetMode="External"/><Relationship Id="rId3" Type="http://schemas.openxmlformats.org/officeDocument/2006/relationships/hyperlink" Target="https://www.outreachy.org/" TargetMode="External"/><Relationship Id="rId7" Type="http://schemas.openxmlformats.org/officeDocument/2006/relationships/hyperlink" Target="https://developers.google.com/season-of-docs/docs/faq/" TargetMode="External"/><Relationship Id="rId12" Type="http://schemas.openxmlformats.org/officeDocument/2006/relationships/hyperlink" Target="https://wiki.lfnetworking.org/display/LN/LFN+Mentorship+Program" TargetMode="External"/><Relationship Id="rId17" Type="http://schemas.openxmlformats.org/officeDocument/2006/relationships/hyperlink" Target="https://www.openmainframeproject.org/projects/mentorship-program" TargetMode="External"/><Relationship Id="rId2" Type="http://schemas.openxmlformats.org/officeDocument/2006/relationships/hyperlink" Target="https://summerofcode.withgoogle.com/" TargetMode="External"/><Relationship Id="rId16" Type="http://schemas.openxmlformats.org/officeDocument/2006/relationships/hyperlink" Target="https://summer.haskell.org/" TargetMode="External"/><Relationship Id="rId1" Type="http://schemas.openxmlformats.org/officeDocument/2006/relationships/slideLayout" Target="../slideLayouts/slideLayout42.xml"/><Relationship Id="rId6" Type="http://schemas.openxmlformats.org/officeDocument/2006/relationships/hyperlink" Target="https://railsgirlssummerofcode.org/" TargetMode="External"/><Relationship Id="rId11" Type="http://schemas.openxmlformats.org/officeDocument/2006/relationships/hyperlink" Target="https://github.com/cncf/mentoring" TargetMode="External"/><Relationship Id="rId5" Type="http://schemas.openxmlformats.org/officeDocument/2006/relationships/hyperlink" Target="https://gssoc.girlscript.tech/" TargetMode="External"/><Relationship Id="rId15" Type="http://schemas.openxmlformats.org/officeDocument/2006/relationships/hyperlink" Target="https://julialang.org/" TargetMode="External"/><Relationship Id="rId10" Type="http://schemas.openxmlformats.org/officeDocument/2006/relationships/hyperlink" Target="https://mentorship.lfx.linuxfoundation.org/#projects_all/" TargetMode="External"/><Relationship Id="rId19" Type="http://schemas.openxmlformats.org/officeDocument/2006/relationships/hyperlink" Target="https://wiki.hyperledger.org/display/INTERN/Hyperledger+Mentorship+Program" TargetMode="External"/><Relationship Id="rId4" Type="http://schemas.openxmlformats.org/officeDocument/2006/relationships/hyperlink" Target="https://fellowship.mlh.io/" TargetMode="External"/><Relationship Id="rId9" Type="http://schemas.openxmlformats.org/officeDocument/2006/relationships/hyperlink" Target="https://www.microsoft.com/en-us/research/academic-program/rl-open-source-fest/" TargetMode="External"/><Relationship Id="rId14" Type="http://schemas.openxmlformats.org/officeDocument/2006/relationships/hyperlink" Target="https://www.x.org/wiki/XorgEVo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hacktoberfest.digitalocean.com/" TargetMode="External"/><Relationship Id="rId7" Type="http://schemas.openxmlformats.org/officeDocument/2006/relationships/image" Target="../media/image30.png"/><Relationship Id="rId2" Type="http://schemas.openxmlformats.org/officeDocument/2006/relationships/hyperlink" Target="https://processingfoundation.org/fellowships/" TargetMode="External"/><Relationship Id="rId1" Type="http://schemas.openxmlformats.org/officeDocument/2006/relationships/slideLayout" Target="../slideLayouts/slideLayout42.xml"/><Relationship Id="rId6" Type="http://schemas.openxmlformats.org/officeDocument/2006/relationships/hyperlink" Target="https://github.com/kubernetes/sig-release/blob/master/release-team/shadows.md" TargetMode="External"/><Relationship Id="rId5" Type="http://schemas.openxmlformats.org/officeDocument/2006/relationships/hyperlink" Target="https://www.drivendata.org/competitions/" TargetMode="External"/><Relationship Id="rId4" Type="http://schemas.openxmlformats.org/officeDocument/2006/relationships/hyperlink" Target="https://codeheat.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2494161"/>
            <a:ext cx="5748746" cy="2265236"/>
          </a:xfrm>
        </p:spPr>
        <p:txBody>
          <a:bodyPr/>
          <a:lstStyle/>
          <a:p>
            <a:pPr marL="342900" indent="-342900">
              <a:buFont typeface="Arial" panose="020B0604020202020204" pitchFamily="34" charset="0"/>
              <a:buChar char="•"/>
            </a:pPr>
            <a:r>
              <a:rPr lang="en-IN" sz="3200" dirty="0">
                <a:solidFill>
                  <a:schemeClr val="accent3">
                    <a:lumMod val="60000"/>
                    <a:lumOff val="40000"/>
                  </a:schemeClr>
                </a:solidFill>
                <a:latin typeface="Haettenschweiler" panose="020B0706040902060204" pitchFamily="34" charset="0"/>
              </a:rPr>
              <a:t>LEARN VERSION CONTROL</a:t>
            </a:r>
            <a:r>
              <a:rPr lang="en-US" sz="3200" dirty="0">
                <a:solidFill>
                  <a:schemeClr val="accent3">
                    <a:lumMod val="60000"/>
                    <a:lumOff val="40000"/>
                  </a:schemeClr>
                </a:solidFill>
              </a:rPr>
              <a:t>  </a:t>
            </a:r>
          </a:p>
          <a:p>
            <a:pPr marL="800100" lvl="2" indent="-342900">
              <a:buFont typeface="Arial" panose="020B0604020202020204" pitchFamily="34" charset="0"/>
              <a:buChar char="•"/>
            </a:pPr>
            <a:r>
              <a:rPr lang="en-US" sz="3200" dirty="0">
                <a:latin typeface="Bebas Neue Bold" panose="020B0606020202050201" pitchFamily="34" charset="0"/>
              </a:rPr>
              <a:t>Basic git command. </a:t>
            </a:r>
          </a:p>
          <a:p>
            <a:pPr marL="800100" lvl="2" indent="-342900">
              <a:buFont typeface="Arial" panose="020B0604020202020204" pitchFamily="34" charset="0"/>
              <a:buChar char="•"/>
            </a:pPr>
            <a:r>
              <a:rPr lang="en-US" sz="3200" dirty="0">
                <a:latin typeface="Bebas Neue Bold" panose="020B0606020202050201" pitchFamily="34" charset="0"/>
              </a:rPr>
              <a:t>Forking a project . </a:t>
            </a:r>
          </a:p>
          <a:p>
            <a:pPr marL="800100" lvl="2" indent="-342900">
              <a:buFont typeface="Arial" panose="020B0604020202020204" pitchFamily="34" charset="0"/>
              <a:buChar char="•"/>
            </a:pPr>
            <a:r>
              <a:rPr lang="en-US" sz="3200" dirty="0">
                <a:latin typeface="Bebas Neue Bold" panose="020B0606020202050201" pitchFamily="34" charset="0"/>
              </a:rPr>
              <a:t>Commit and push your changes .</a:t>
            </a:r>
            <a:endParaRPr lang="en-IN" sz="3200" dirty="0">
              <a:latin typeface="Bebas Neue Bold" panose="020B0606020202050201" pitchFamily="34" charset="0"/>
            </a:endParaRP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861774"/>
          </a:xfrm>
        </p:spPr>
        <p:txBody>
          <a:bodyPr/>
          <a:lstStyle/>
          <a:p>
            <a:r>
              <a:rPr lang="en-US" sz="2800" dirty="0">
                <a:solidFill>
                  <a:schemeClr val="accent1">
                    <a:lumMod val="60000"/>
                    <a:lumOff val="40000"/>
                  </a:schemeClr>
                </a:solidFill>
                <a:latin typeface="Blacklisted" panose="02000500000000000000" pitchFamily="2" charset="0"/>
              </a:rPr>
              <a:t>4 GOLDEN STEPS TO ENTER THE OPEN SOURCE WORLD :</a:t>
            </a:r>
            <a:br>
              <a:rPr lang="en-US" sz="2800" dirty="0">
                <a:solidFill>
                  <a:schemeClr val="accent1">
                    <a:lumMod val="60000"/>
                    <a:lumOff val="40000"/>
                  </a:schemeClr>
                </a:solidFill>
                <a:latin typeface="Blacklisted" panose="02000500000000000000" pitchFamily="2" charset="0"/>
              </a:rPr>
            </a:br>
            <a:endParaRPr lang="en-US" sz="2800" dirty="0">
              <a:solidFill>
                <a:schemeClr val="accent1">
                  <a:lumMod val="60000"/>
                  <a:lumOff val="40000"/>
                </a:schemeClr>
              </a:solidFill>
              <a:latin typeface="Blacklisted" panose="02000500000000000000" pitchFamily="2" charset="0"/>
            </a:endParaRPr>
          </a:p>
        </p:txBody>
      </p:sp>
      <p:pic>
        <p:nvPicPr>
          <p:cNvPr id="12" name="Picture 11">
            <a:extLst>
              <a:ext uri="{FF2B5EF4-FFF2-40B4-BE49-F238E27FC236}">
                <a16:creationId xmlns:a16="http://schemas.microsoft.com/office/drawing/2014/main" id="{BC771A97-0EE0-4BB3-BB2B-8DCC48A87241}"/>
              </a:ext>
            </a:extLst>
          </p:cNvPr>
          <p:cNvPicPr>
            <a:picLocks noChangeAspect="1"/>
          </p:cNvPicPr>
          <p:nvPr/>
        </p:nvPicPr>
        <p:blipFill>
          <a:blip r:embed="rId3"/>
          <a:stretch>
            <a:fillRect/>
          </a:stretch>
        </p:blipFill>
        <p:spPr>
          <a:xfrm>
            <a:off x="6956680" y="1823075"/>
            <a:ext cx="3784875" cy="3211850"/>
          </a:xfrm>
          <a:prstGeom prst="rect">
            <a:avLst/>
          </a:prstGeom>
        </p:spPr>
      </p:pic>
    </p:spTree>
    <p:extLst>
      <p:ext uri="{BB962C8B-B14F-4D97-AF65-F5344CB8AC3E}">
        <p14:creationId xmlns:p14="http://schemas.microsoft.com/office/powerpoint/2010/main" val="3872146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49980" y="1626051"/>
            <a:ext cx="6702143" cy="4142673"/>
          </a:xfrm>
        </p:spPr>
        <p:txBody>
          <a:bodyPr/>
          <a:lstStyle/>
          <a:p>
            <a:pPr marL="342900" indent="-342900">
              <a:buFont typeface="Arial" panose="020B0604020202020204" pitchFamily="34" charset="0"/>
              <a:buChar char="•"/>
            </a:pPr>
            <a:r>
              <a:rPr lang="en-IN" dirty="0">
                <a:solidFill>
                  <a:schemeClr val="accent3">
                    <a:lumMod val="60000"/>
                    <a:lumOff val="40000"/>
                  </a:schemeClr>
                </a:solidFill>
                <a:latin typeface="Haettenschweiler" panose="020B0706040902060204" pitchFamily="34" charset="0"/>
              </a:rPr>
              <a:t>FIND AN ORGANISATION</a:t>
            </a:r>
          </a:p>
          <a:p>
            <a:pPr marL="800100" lvl="2" indent="-342900">
              <a:buFont typeface="Arial" panose="020B0604020202020204" pitchFamily="34" charset="0"/>
              <a:buChar char="•"/>
            </a:pPr>
            <a:r>
              <a:rPr lang="en-US" sz="1800" dirty="0">
                <a:latin typeface="Bebas Neue Bold" panose="020B0606020202050201" pitchFamily="34" charset="0"/>
              </a:rPr>
              <a:t>In order to do the open source contributions you will have to find the open source software. </a:t>
            </a:r>
          </a:p>
          <a:p>
            <a:pPr lvl="2"/>
            <a:endParaRPr lang="en-US" sz="1800" dirty="0">
              <a:latin typeface="Bebas Neue Bold" panose="020B0606020202050201" pitchFamily="34" charset="0"/>
            </a:endParaRPr>
          </a:p>
          <a:p>
            <a:pPr marL="800100" lvl="2" indent="-342900">
              <a:buFont typeface="Arial" panose="020B0604020202020204" pitchFamily="34" charset="0"/>
              <a:buChar char="•"/>
            </a:pPr>
            <a:r>
              <a:rPr lang="en-US" sz="1800" dirty="0">
                <a:latin typeface="Bebas Neue Bold" panose="020B0606020202050201" pitchFamily="34" charset="0"/>
              </a:rPr>
              <a:t>So , There are several ways in order to do the open source contributions.</a:t>
            </a:r>
          </a:p>
          <a:p>
            <a:pPr lvl="2"/>
            <a:endParaRPr lang="en-US" sz="1800" dirty="0">
              <a:latin typeface="Bebas Neue Bold" panose="020B0606020202050201" pitchFamily="34" charset="0"/>
            </a:endParaRPr>
          </a:p>
          <a:p>
            <a:pPr marL="800100" lvl="2" indent="-342900">
              <a:buFont typeface="Arial" panose="020B0604020202020204" pitchFamily="34" charset="0"/>
              <a:buChar char="•"/>
            </a:pPr>
            <a:r>
              <a:rPr lang="en-US" sz="1800" dirty="0">
                <a:latin typeface="Bebas Neue Bold" panose="020B0606020202050201" pitchFamily="34" charset="0"/>
              </a:rPr>
              <a:t>You can find the opportunities in the big players like Firefox and android which have the big user base and community in which lot of changes and things are required. </a:t>
            </a:r>
          </a:p>
          <a:p>
            <a:pPr lvl="2"/>
            <a:endParaRPr lang="en-US" sz="1800" dirty="0">
              <a:latin typeface="Bebas Neue Bold" panose="020B0606020202050201" pitchFamily="34" charset="0"/>
            </a:endParaRPr>
          </a:p>
          <a:p>
            <a:pPr marL="800100" lvl="2" indent="-342900">
              <a:buFont typeface="Arial" panose="020B0604020202020204" pitchFamily="34" charset="0"/>
              <a:buChar char="•"/>
            </a:pPr>
            <a:r>
              <a:rPr lang="en-US" sz="1800" dirty="0">
                <a:latin typeface="Bebas Neue Bold" panose="020B0606020202050201" pitchFamily="34" charset="0"/>
              </a:rPr>
              <a:t>Once you introduce the changes then millions of people can see the changes.</a:t>
            </a:r>
            <a:endParaRPr lang="en-IN" sz="1800" dirty="0">
              <a:latin typeface="Bebas Neue Bold" panose="020B0606020202050201" pitchFamily="34" charset="0"/>
            </a:endParaRP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861774"/>
          </a:xfrm>
        </p:spPr>
        <p:txBody>
          <a:bodyPr/>
          <a:lstStyle/>
          <a:p>
            <a:r>
              <a:rPr lang="en-US" sz="2800" dirty="0">
                <a:solidFill>
                  <a:schemeClr val="accent1">
                    <a:lumMod val="60000"/>
                    <a:lumOff val="40000"/>
                  </a:schemeClr>
                </a:solidFill>
                <a:latin typeface="Blacklisted" panose="02000500000000000000" pitchFamily="2" charset="0"/>
              </a:rPr>
              <a:t>4 GOLDEN STEPS TO ENTER THE OPEN SOURCE WORLD :</a:t>
            </a:r>
            <a:br>
              <a:rPr lang="en-US" sz="2800" dirty="0">
                <a:solidFill>
                  <a:schemeClr val="accent1">
                    <a:lumMod val="60000"/>
                    <a:lumOff val="40000"/>
                  </a:schemeClr>
                </a:solidFill>
                <a:latin typeface="Blacklisted" panose="02000500000000000000" pitchFamily="2" charset="0"/>
              </a:rPr>
            </a:br>
            <a:endParaRPr lang="en-US" sz="2800" dirty="0">
              <a:solidFill>
                <a:schemeClr val="accent1">
                  <a:lumMod val="60000"/>
                  <a:lumOff val="40000"/>
                </a:schemeClr>
              </a:solidFill>
              <a:latin typeface="Blacklisted" panose="02000500000000000000" pitchFamily="2" charset="0"/>
            </a:endParaRPr>
          </a:p>
        </p:txBody>
      </p:sp>
      <p:pic>
        <p:nvPicPr>
          <p:cNvPr id="3" name="Picture 2">
            <a:extLst>
              <a:ext uri="{FF2B5EF4-FFF2-40B4-BE49-F238E27FC236}">
                <a16:creationId xmlns:a16="http://schemas.microsoft.com/office/drawing/2014/main" id="{17622AD1-7900-4928-9A06-314B235A9618}"/>
              </a:ext>
            </a:extLst>
          </p:cNvPr>
          <p:cNvPicPr>
            <a:picLocks noChangeAspect="1"/>
          </p:cNvPicPr>
          <p:nvPr/>
        </p:nvPicPr>
        <p:blipFill>
          <a:blip r:embed="rId3"/>
          <a:stretch>
            <a:fillRect/>
          </a:stretch>
        </p:blipFill>
        <p:spPr>
          <a:xfrm>
            <a:off x="8155724" y="1876087"/>
            <a:ext cx="2760548" cy="3352095"/>
          </a:xfrm>
          <a:prstGeom prst="rect">
            <a:avLst/>
          </a:prstGeom>
        </p:spPr>
      </p:pic>
    </p:spTree>
    <p:extLst>
      <p:ext uri="{BB962C8B-B14F-4D97-AF65-F5344CB8AC3E}">
        <p14:creationId xmlns:p14="http://schemas.microsoft.com/office/powerpoint/2010/main" val="44357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2073921"/>
            <a:ext cx="6198688" cy="3200876"/>
          </a:xfrm>
        </p:spPr>
        <p:txBody>
          <a:bodyPr/>
          <a:lstStyle/>
          <a:p>
            <a:pPr marL="342900" indent="-342900">
              <a:buFont typeface="Arial" panose="020B0604020202020204" pitchFamily="34" charset="0"/>
              <a:buChar char="•"/>
            </a:pPr>
            <a:r>
              <a:rPr lang="en-IN" dirty="0">
                <a:solidFill>
                  <a:schemeClr val="accent3">
                    <a:lumMod val="40000"/>
                    <a:lumOff val="60000"/>
                  </a:schemeClr>
                </a:solidFill>
                <a:latin typeface="Haettenschweiler" panose="020B0706040902060204" pitchFamily="34" charset="0"/>
              </a:rPr>
              <a:t>FIND A BUG / FEATURE</a:t>
            </a:r>
            <a:endParaRPr lang="en-US" dirty="0">
              <a:solidFill>
                <a:schemeClr val="accent3">
                  <a:lumMod val="40000"/>
                  <a:lumOff val="60000"/>
                </a:schemeClr>
              </a:solidFill>
              <a:latin typeface="Haettenschweiler" panose="020B0706040902060204" pitchFamily="34" charset="0"/>
            </a:endParaRPr>
          </a:p>
          <a:p>
            <a:pPr marL="800100" lvl="2" indent="-342900">
              <a:buFont typeface="Arial" panose="020B0604020202020204" pitchFamily="34" charset="0"/>
              <a:buChar char="•"/>
            </a:pPr>
            <a:r>
              <a:rPr lang="en-US" sz="2000" dirty="0">
                <a:latin typeface="Bebas Neue Bold" panose="020B0606020202050201" pitchFamily="34" charset="0"/>
              </a:rPr>
              <a:t>Most of the organization have "Good first issue "tag which helps beginners contribute easily . </a:t>
            </a:r>
          </a:p>
          <a:p>
            <a:pPr lvl="2"/>
            <a:endParaRPr lang="en-US" sz="2000" dirty="0">
              <a:latin typeface="Bebas Neue Bold" panose="020B0606020202050201" pitchFamily="34" charset="0"/>
            </a:endParaRPr>
          </a:p>
          <a:p>
            <a:pPr marL="800100" lvl="2" indent="-342900">
              <a:buFont typeface="Arial" panose="020B0604020202020204" pitchFamily="34" charset="0"/>
              <a:buChar char="•"/>
            </a:pPr>
            <a:r>
              <a:rPr lang="en-US" sz="2000" dirty="0">
                <a:latin typeface="Bebas Neue Bold" panose="020B0606020202050201" pitchFamily="34" charset="0"/>
              </a:rPr>
              <a:t>Beginners can also find issues by themselves and fix them . </a:t>
            </a:r>
          </a:p>
          <a:p>
            <a:pPr lvl="2"/>
            <a:endParaRPr lang="en-US" sz="2000" dirty="0">
              <a:latin typeface="Bebas Neue Bold" panose="020B0606020202050201" pitchFamily="34" charset="0"/>
            </a:endParaRPr>
          </a:p>
          <a:p>
            <a:pPr marL="800100" lvl="2" indent="-342900">
              <a:buFont typeface="Arial" panose="020B0604020202020204" pitchFamily="34" charset="0"/>
              <a:buChar char="•"/>
            </a:pPr>
            <a:r>
              <a:rPr lang="en-US" sz="2000" dirty="0">
                <a:latin typeface="Bebas Neue Bold" panose="020B0606020202050201" pitchFamily="34" charset="0"/>
              </a:rPr>
              <a:t>OPEN SOURCE CONTRIBUTION 4 You can also find out the channels on telegram and slacks in order to communicate regarding the issues and bugs .</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861774"/>
          </a:xfrm>
        </p:spPr>
        <p:txBody>
          <a:bodyPr/>
          <a:lstStyle/>
          <a:p>
            <a:r>
              <a:rPr lang="en-US" sz="2800" dirty="0">
                <a:solidFill>
                  <a:schemeClr val="accent1">
                    <a:lumMod val="60000"/>
                    <a:lumOff val="40000"/>
                  </a:schemeClr>
                </a:solidFill>
                <a:latin typeface="Blacklisted" panose="02000500000000000000" pitchFamily="2" charset="0"/>
              </a:rPr>
              <a:t>4 GOLDEN STEPS TO ENTER THE OPEN SOURCE WORLD :</a:t>
            </a:r>
            <a:br>
              <a:rPr lang="en-US" sz="2800" dirty="0">
                <a:solidFill>
                  <a:schemeClr val="accent1">
                    <a:lumMod val="60000"/>
                    <a:lumOff val="40000"/>
                  </a:schemeClr>
                </a:solidFill>
                <a:latin typeface="Blacklisted" panose="02000500000000000000" pitchFamily="2" charset="0"/>
              </a:rPr>
            </a:br>
            <a:endParaRPr lang="en-US" sz="2800" dirty="0">
              <a:solidFill>
                <a:schemeClr val="accent1">
                  <a:lumMod val="60000"/>
                  <a:lumOff val="40000"/>
                </a:schemeClr>
              </a:solidFill>
              <a:latin typeface="Blacklisted" panose="02000500000000000000" pitchFamily="2" charset="0"/>
            </a:endParaRPr>
          </a:p>
        </p:txBody>
      </p:sp>
      <p:pic>
        <p:nvPicPr>
          <p:cNvPr id="7" name="Picture 6">
            <a:extLst>
              <a:ext uri="{FF2B5EF4-FFF2-40B4-BE49-F238E27FC236}">
                <a16:creationId xmlns:a16="http://schemas.microsoft.com/office/drawing/2014/main" id="{F196BB60-9943-46C0-8EBD-CA3801E7C04D}"/>
              </a:ext>
            </a:extLst>
          </p:cNvPr>
          <p:cNvPicPr>
            <a:picLocks noChangeAspect="1"/>
          </p:cNvPicPr>
          <p:nvPr/>
        </p:nvPicPr>
        <p:blipFill>
          <a:blip r:embed="rId3"/>
          <a:stretch>
            <a:fillRect/>
          </a:stretch>
        </p:blipFill>
        <p:spPr>
          <a:xfrm>
            <a:off x="7919616" y="1873693"/>
            <a:ext cx="2599152" cy="3110613"/>
          </a:xfrm>
          <a:prstGeom prst="rect">
            <a:avLst/>
          </a:prstGeom>
        </p:spPr>
      </p:pic>
    </p:spTree>
    <p:extLst>
      <p:ext uri="{BB962C8B-B14F-4D97-AF65-F5344CB8AC3E}">
        <p14:creationId xmlns:p14="http://schemas.microsoft.com/office/powerpoint/2010/main" val="201799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2296381"/>
            <a:ext cx="3997314" cy="2265236"/>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Search for the project on the open source hosting website like GitHub.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In this we will take the use of git hub in order to perform our open source contribution.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So we will have to setup the program locally in order to make an open source contribution.</a:t>
            </a:r>
            <a:endParaRPr lang="en-IN" dirty="0">
              <a:latin typeface="Bebas Neue Bold" panose="020B0606020202050201" pitchFamily="34" charset="0"/>
            </a:endParaRPr>
          </a:p>
        </p:txBody>
      </p:sp>
      <p:pic>
        <p:nvPicPr>
          <p:cNvPr id="6" name="Picture 5">
            <a:extLst>
              <a:ext uri="{FF2B5EF4-FFF2-40B4-BE49-F238E27FC236}">
                <a16:creationId xmlns:a16="http://schemas.microsoft.com/office/drawing/2014/main" id="{EA92E60C-535C-4647-9581-F35C6033CE41}"/>
              </a:ext>
            </a:extLst>
          </p:cNvPr>
          <p:cNvPicPr>
            <a:picLocks noChangeAspect="1"/>
          </p:cNvPicPr>
          <p:nvPr/>
        </p:nvPicPr>
        <p:blipFill>
          <a:blip r:embed="rId3"/>
          <a:stretch>
            <a:fillRect/>
          </a:stretch>
        </p:blipFill>
        <p:spPr>
          <a:xfrm>
            <a:off x="4968886" y="1668603"/>
            <a:ext cx="6329761" cy="3520791"/>
          </a:xfrm>
          <a:prstGeom prst="rect">
            <a:avLst/>
          </a:prstGeom>
        </p:spPr>
      </p:pic>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895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3111218"/>
            <a:ext cx="3997314" cy="635559"/>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So for that clone the code from GitHub and just copy the link.</a:t>
            </a: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B5F30EA-39B1-46D8-8867-1B39B8AAF590}"/>
              </a:ext>
            </a:extLst>
          </p:cNvPr>
          <p:cNvPicPr>
            <a:picLocks noChangeAspect="1"/>
          </p:cNvPicPr>
          <p:nvPr/>
        </p:nvPicPr>
        <p:blipFill>
          <a:blip r:embed="rId3"/>
          <a:stretch>
            <a:fillRect/>
          </a:stretch>
        </p:blipFill>
        <p:spPr>
          <a:xfrm>
            <a:off x="4805994" y="1545692"/>
            <a:ext cx="6432741" cy="3766615"/>
          </a:xfrm>
          <a:prstGeom prst="rect">
            <a:avLst/>
          </a:prstGeom>
        </p:spPr>
      </p:pic>
    </p:spTree>
    <p:extLst>
      <p:ext uri="{BB962C8B-B14F-4D97-AF65-F5344CB8AC3E}">
        <p14:creationId xmlns:p14="http://schemas.microsoft.com/office/powerpoint/2010/main" val="118593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18702" y="2567994"/>
            <a:ext cx="3726727" cy="1993623"/>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Now create an folder in the local system and open git desktop .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Now in the git desktop click on the clone the repository and select the clone from URL option and paste the URL and click on the clone and select the location . </a:t>
            </a: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4906C22-B9F7-4860-BA83-AFDB00AFB59C}"/>
              </a:ext>
            </a:extLst>
          </p:cNvPr>
          <p:cNvPicPr>
            <a:picLocks noChangeAspect="1"/>
          </p:cNvPicPr>
          <p:nvPr/>
        </p:nvPicPr>
        <p:blipFill>
          <a:blip r:embed="rId3"/>
          <a:stretch>
            <a:fillRect/>
          </a:stretch>
        </p:blipFill>
        <p:spPr>
          <a:xfrm>
            <a:off x="4448710" y="1502774"/>
            <a:ext cx="6995726" cy="3852452"/>
          </a:xfrm>
          <a:prstGeom prst="rect">
            <a:avLst/>
          </a:prstGeom>
        </p:spPr>
      </p:pic>
    </p:spTree>
    <p:extLst>
      <p:ext uri="{BB962C8B-B14F-4D97-AF65-F5344CB8AC3E}">
        <p14:creationId xmlns:p14="http://schemas.microsoft.com/office/powerpoint/2010/main" val="324400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2502680"/>
            <a:ext cx="4043967" cy="1993623"/>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Now then you will see that the new folder is created and in that all the files are located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Then you check the issue section in the GitHub , where all the issues or the bugs are labelled or written . </a:t>
            </a:r>
            <a:endParaRPr lang="en-IN" dirty="0">
              <a:latin typeface="Bebas Neue Bold" panose="020B0606020202050201" pitchFamily="34" charset="0"/>
            </a:endParaRPr>
          </a:p>
          <a:p>
            <a:pPr marL="285750" indent="-285750">
              <a:buFont typeface="Arial" panose="020B0604020202020204" pitchFamily="34" charset="0"/>
              <a:buChar char="•"/>
            </a:pP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831780-9A7C-4BF8-8E55-C052CBF894C7}"/>
              </a:ext>
            </a:extLst>
          </p:cNvPr>
          <p:cNvPicPr>
            <a:picLocks noChangeAspect="1"/>
          </p:cNvPicPr>
          <p:nvPr/>
        </p:nvPicPr>
        <p:blipFill>
          <a:blip r:embed="rId3"/>
          <a:stretch>
            <a:fillRect/>
          </a:stretch>
        </p:blipFill>
        <p:spPr>
          <a:xfrm>
            <a:off x="5756820" y="1819470"/>
            <a:ext cx="5113344" cy="1091638"/>
          </a:xfrm>
          <a:prstGeom prst="rect">
            <a:avLst/>
          </a:prstGeom>
        </p:spPr>
      </p:pic>
      <p:pic>
        <p:nvPicPr>
          <p:cNvPr id="9" name="Picture 8">
            <a:extLst>
              <a:ext uri="{FF2B5EF4-FFF2-40B4-BE49-F238E27FC236}">
                <a16:creationId xmlns:a16="http://schemas.microsoft.com/office/drawing/2014/main" id="{9FD8B416-B979-4DFB-ABCB-2E52A176D6C5}"/>
              </a:ext>
            </a:extLst>
          </p:cNvPr>
          <p:cNvPicPr>
            <a:picLocks noChangeAspect="1"/>
          </p:cNvPicPr>
          <p:nvPr/>
        </p:nvPicPr>
        <p:blipFill>
          <a:blip r:embed="rId4"/>
          <a:stretch>
            <a:fillRect/>
          </a:stretch>
        </p:blipFill>
        <p:spPr>
          <a:xfrm>
            <a:off x="5756820" y="4016838"/>
            <a:ext cx="5113345" cy="876031"/>
          </a:xfrm>
          <a:prstGeom prst="rect">
            <a:avLst/>
          </a:prstGeom>
        </p:spPr>
      </p:pic>
    </p:spTree>
    <p:extLst>
      <p:ext uri="{BB962C8B-B14F-4D97-AF65-F5344CB8AC3E}">
        <p14:creationId xmlns:p14="http://schemas.microsoft.com/office/powerpoint/2010/main" val="12676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F4668C0-77DF-49C7-A886-45EAD1164B7F}"/>
              </a:ext>
            </a:extLst>
          </p:cNvPr>
          <p:cNvPicPr>
            <a:picLocks noChangeAspect="1"/>
          </p:cNvPicPr>
          <p:nvPr/>
        </p:nvPicPr>
        <p:blipFill>
          <a:blip r:embed="rId3"/>
          <a:stretch>
            <a:fillRect/>
          </a:stretch>
        </p:blipFill>
        <p:spPr>
          <a:xfrm>
            <a:off x="2401126" y="1642819"/>
            <a:ext cx="7389747" cy="4355780"/>
          </a:xfrm>
          <a:prstGeom prst="rect">
            <a:avLst/>
          </a:prstGeom>
        </p:spPr>
      </p:pic>
    </p:spTree>
    <p:extLst>
      <p:ext uri="{BB962C8B-B14F-4D97-AF65-F5344CB8AC3E}">
        <p14:creationId xmlns:p14="http://schemas.microsoft.com/office/powerpoint/2010/main" val="36912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5262D73-5DCF-4CED-AF28-154D3A671179}"/>
              </a:ext>
            </a:extLst>
          </p:cNvPr>
          <p:cNvPicPr>
            <a:picLocks noChangeAspect="1"/>
          </p:cNvPicPr>
          <p:nvPr/>
        </p:nvPicPr>
        <p:blipFill>
          <a:blip r:embed="rId3"/>
          <a:stretch>
            <a:fillRect/>
          </a:stretch>
        </p:blipFill>
        <p:spPr>
          <a:xfrm>
            <a:off x="2447370" y="1585219"/>
            <a:ext cx="7297259" cy="4413380"/>
          </a:xfrm>
          <a:prstGeom prst="rect">
            <a:avLst/>
          </a:prstGeom>
        </p:spPr>
      </p:pic>
    </p:spTree>
    <p:extLst>
      <p:ext uri="{BB962C8B-B14F-4D97-AF65-F5344CB8AC3E}">
        <p14:creationId xmlns:p14="http://schemas.microsoft.com/office/powerpoint/2010/main" val="395027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1502774"/>
            <a:ext cx="3726727" cy="4709751"/>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There find out the label "good first issue" if you are beginner because it includes all the issue tasks .</a:t>
            </a:r>
          </a:p>
          <a:p>
            <a:r>
              <a:rPr lang="en-US" dirty="0">
                <a:latin typeface="Bebas Neue Bold" panose="020B0606020202050201" pitchFamily="34" charset="0"/>
              </a:rPr>
              <a:t> </a:t>
            </a:r>
          </a:p>
          <a:p>
            <a:pPr marL="285750" indent="-285750">
              <a:buFont typeface="Arial" panose="020B0604020202020204" pitchFamily="34" charset="0"/>
              <a:buChar char="•"/>
            </a:pPr>
            <a:r>
              <a:rPr lang="en-US" dirty="0">
                <a:latin typeface="Bebas Neue Bold" panose="020B0606020202050201" pitchFamily="34" charset="0"/>
              </a:rPr>
              <a:t>Then try to fix the issue in your local environment by using your skills.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In the end we will push the code in the open source repository.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For pushing the contribution in the repo we will take first add then we will commit and in the end we will create an push request.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Then fork the repository , it will create an copy of the repository in your account. </a:t>
            </a: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316927C-5EB0-4D92-B836-3F916A4769F7}"/>
              </a:ext>
            </a:extLst>
          </p:cNvPr>
          <p:cNvPicPr>
            <a:picLocks noChangeAspect="1"/>
          </p:cNvPicPr>
          <p:nvPr/>
        </p:nvPicPr>
        <p:blipFill>
          <a:blip r:embed="rId3"/>
          <a:stretch>
            <a:fillRect/>
          </a:stretch>
        </p:blipFill>
        <p:spPr>
          <a:xfrm>
            <a:off x="4689287" y="1817891"/>
            <a:ext cx="6383942" cy="3222217"/>
          </a:xfrm>
          <a:prstGeom prst="rect">
            <a:avLst/>
          </a:prstGeom>
        </p:spPr>
      </p:pic>
    </p:spTree>
    <p:extLst>
      <p:ext uri="{BB962C8B-B14F-4D97-AF65-F5344CB8AC3E}">
        <p14:creationId xmlns:p14="http://schemas.microsoft.com/office/powerpoint/2010/main" val="17287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875002"/>
            <a:ext cx="7598747" cy="553998"/>
          </a:xfrm>
        </p:spPr>
        <p:txBody>
          <a:bodyPr/>
          <a:lstStyle/>
          <a:p>
            <a:r>
              <a:rPr lang="en-US" dirty="0">
                <a:solidFill>
                  <a:schemeClr val="accent3">
                    <a:lumMod val="75000"/>
                  </a:schemeClr>
                </a:solidFill>
                <a:latin typeface="Samarkan" panose="020B0500000000000000" pitchFamily="34" charset="0"/>
              </a:rPr>
              <a:t>OPEN SOURCE </a:t>
            </a:r>
            <a:r>
              <a:rPr lang="en-US" dirty="0">
                <a:latin typeface="Samarkan" panose="020B0500000000000000" pitchFamily="34" charset="0"/>
              </a:rPr>
              <a:t>CONTRIBUTION</a:t>
            </a:r>
          </a:p>
        </p:txBody>
      </p:sp>
      <p:sp>
        <p:nvSpPr>
          <p:cNvPr id="5" name="Text Placeholder 4"/>
          <p:cNvSpPr>
            <a:spLocks noGrp="1"/>
          </p:cNvSpPr>
          <p:nvPr>
            <p:ph type="body" sz="quarter" idx="12"/>
          </p:nvPr>
        </p:nvSpPr>
        <p:spPr/>
        <p:txBody>
          <a:bodyPr/>
          <a:lstStyle/>
          <a:p>
            <a:r>
              <a:rPr lang="en-US" dirty="0"/>
              <a:t>MSA JGI EVENT</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3111219"/>
            <a:ext cx="3726727" cy="635559"/>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Then after pushing the code in the branch origin we will create an pull request .</a:t>
            </a: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0080AAC-3F00-4363-AFA2-C52ECF016226}"/>
              </a:ext>
            </a:extLst>
          </p:cNvPr>
          <p:cNvPicPr>
            <a:picLocks noChangeAspect="1"/>
          </p:cNvPicPr>
          <p:nvPr/>
        </p:nvPicPr>
        <p:blipFill>
          <a:blip r:embed="rId3"/>
          <a:stretch>
            <a:fillRect/>
          </a:stretch>
        </p:blipFill>
        <p:spPr>
          <a:xfrm>
            <a:off x="5071590" y="1652098"/>
            <a:ext cx="5749964" cy="3553800"/>
          </a:xfrm>
          <a:prstGeom prst="rect">
            <a:avLst/>
          </a:prstGeom>
        </p:spPr>
      </p:pic>
    </p:spTree>
    <p:extLst>
      <p:ext uri="{BB962C8B-B14F-4D97-AF65-F5344CB8AC3E}">
        <p14:creationId xmlns:p14="http://schemas.microsoft.com/office/powerpoint/2010/main" val="166433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017" y="457200"/>
            <a:ext cx="8135257" cy="495520"/>
          </a:xfrm>
        </p:spPr>
        <p:txBody>
          <a:bodyPr/>
          <a:lstStyle/>
          <a:p>
            <a:r>
              <a:rPr lang="en-US" sz="2800" dirty="0">
                <a:solidFill>
                  <a:schemeClr val="accent3">
                    <a:lumMod val="75000"/>
                  </a:schemeClr>
                </a:solidFill>
                <a:latin typeface="Blacklisted" panose="02000500000000000000" pitchFamily="2" charset="0"/>
              </a:rPr>
              <a:t>STEPS TO DO THE OPEN SOURCE CONTRIBUTION</a:t>
            </a:r>
          </a:p>
        </p:txBody>
      </p:sp>
      <p:sp>
        <p:nvSpPr>
          <p:cNvPr id="16" name="TextBox 15">
            <a:extLst>
              <a:ext uri="{FF2B5EF4-FFF2-40B4-BE49-F238E27FC236}">
                <a16:creationId xmlns:a16="http://schemas.microsoft.com/office/drawing/2014/main" id="{CD530BAE-5C67-46CD-AF99-1D0768BA58CB}"/>
              </a:ext>
            </a:extLst>
          </p:cNvPr>
          <p:cNvSpPr txBox="1"/>
          <p:nvPr/>
        </p:nvSpPr>
        <p:spPr>
          <a:xfrm>
            <a:off x="584017" y="1584128"/>
            <a:ext cx="3726727" cy="4166525"/>
          </a:xfrm>
          <a:prstGeom prst="rect">
            <a:avLst/>
          </a:prstGeom>
          <a:noFill/>
        </p:spPr>
        <p:txBody>
          <a:bodyPr wrap="square">
            <a:spAutoFit/>
          </a:bodyPr>
          <a:lstStyle/>
          <a:p>
            <a:pPr marL="285750" indent="-285750">
              <a:buFont typeface="Arial" panose="020B0604020202020204" pitchFamily="34" charset="0"/>
              <a:buChar char="•"/>
            </a:pPr>
            <a:r>
              <a:rPr lang="en-US" dirty="0">
                <a:latin typeface="Bebas Neue Bold" panose="020B0606020202050201" pitchFamily="34" charset="0"/>
              </a:rPr>
              <a:t>After this your pull request will become open and in the end the other maintainers will check the pull request and if your pull request is genuine then they will merge this into their master branch .</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Just click on the pull request.</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 I am not doing this because this is not an valid request or the bug which we have fixed.</a:t>
            </a:r>
          </a:p>
          <a:p>
            <a:endParaRPr lang="en-US" dirty="0">
              <a:latin typeface="Bebas Neue Bold" panose="020B0606020202050201" pitchFamily="34" charset="0"/>
            </a:endParaRPr>
          </a:p>
          <a:p>
            <a:pPr marL="285750" indent="-285750">
              <a:buFont typeface="Arial" panose="020B0604020202020204" pitchFamily="34" charset="0"/>
              <a:buChar char="•"/>
            </a:pPr>
            <a:r>
              <a:rPr lang="en-US" dirty="0">
                <a:latin typeface="Bebas Neue Bold" panose="020B0606020202050201" pitchFamily="34" charset="0"/>
              </a:rPr>
              <a:t>So I hope you have understood the process of open source contributions.</a:t>
            </a:r>
            <a:endParaRPr lang="en-IN" dirty="0">
              <a:latin typeface="Bebas Neue Bold" panose="020B0606020202050201" pitchFamily="34" charset="0"/>
            </a:endParaRPr>
          </a:p>
          <a:p>
            <a:r>
              <a:rPr lang="en-US" dirty="0">
                <a:latin typeface="Bebas Neue Bold" panose="020B0606020202050201" pitchFamily="34" charset="0"/>
              </a:rPr>
              <a:t> </a:t>
            </a:r>
            <a:endParaRPr lang="en-IN" dirty="0">
              <a:latin typeface="Bebas Neue Bold" panose="020B0606020202050201" pitchFamily="34" charset="0"/>
            </a:endParaRPr>
          </a:p>
        </p:txBody>
      </p:sp>
      <p:sp>
        <p:nvSpPr>
          <p:cNvPr id="19" name="Freeform: Shape 18">
            <a:extLst>
              <a:ext uri="{FF2B5EF4-FFF2-40B4-BE49-F238E27FC236}">
                <a16:creationId xmlns:a16="http://schemas.microsoft.com/office/drawing/2014/main" id="{E6DD345F-39F0-4EB1-B32A-E250D1FD19DB}"/>
              </a:ext>
            </a:extLst>
          </p:cNvPr>
          <p:cNvSpPr/>
          <p:nvPr/>
        </p:nvSpPr>
        <p:spPr bwMode="auto">
          <a:xfrm rot="10800000">
            <a:off x="292824" y="275797"/>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7B6563D-A5C3-412A-8178-1E631B4EAF27}"/>
              </a:ext>
            </a:extLst>
          </p:cNvPr>
          <p:cNvSpPr/>
          <p:nvPr/>
        </p:nvSpPr>
        <p:spPr bwMode="auto">
          <a:xfrm>
            <a:off x="9297772" y="59985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3EE8D64-1562-48EC-86BC-4BF9DC47DAD4}"/>
              </a:ext>
            </a:extLst>
          </p:cNvPr>
          <p:cNvPicPr>
            <a:picLocks noChangeAspect="1"/>
          </p:cNvPicPr>
          <p:nvPr/>
        </p:nvPicPr>
        <p:blipFill>
          <a:blip r:embed="rId3"/>
          <a:stretch>
            <a:fillRect/>
          </a:stretch>
        </p:blipFill>
        <p:spPr>
          <a:xfrm>
            <a:off x="4819109" y="1701441"/>
            <a:ext cx="6405653" cy="3455118"/>
          </a:xfrm>
          <a:prstGeom prst="rect">
            <a:avLst/>
          </a:prstGeom>
        </p:spPr>
      </p:pic>
    </p:spTree>
    <p:extLst>
      <p:ext uri="{BB962C8B-B14F-4D97-AF65-F5344CB8AC3E}">
        <p14:creationId xmlns:p14="http://schemas.microsoft.com/office/powerpoint/2010/main" val="280839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0069-3CC9-4E67-A890-A7D0547C917D}"/>
              </a:ext>
            </a:extLst>
          </p:cNvPr>
          <p:cNvSpPr>
            <a:spLocks noGrp="1"/>
          </p:cNvSpPr>
          <p:nvPr>
            <p:ph type="title"/>
          </p:nvPr>
        </p:nvSpPr>
        <p:spPr>
          <a:xfrm>
            <a:off x="588263" y="457200"/>
            <a:ext cx="11018520" cy="553998"/>
          </a:xfrm>
        </p:spPr>
        <p:txBody>
          <a:bodyPr/>
          <a:lstStyle/>
          <a:p>
            <a:r>
              <a:rPr lang="en-US" dirty="0">
                <a:solidFill>
                  <a:schemeClr val="accent3">
                    <a:lumMod val="75000"/>
                  </a:schemeClr>
                </a:solidFill>
                <a:latin typeface="Blacklisted" panose="02000500000000000000" pitchFamily="2" charset="0"/>
              </a:rPr>
              <a:t>OPEN SOURCE PROGRAMS </a:t>
            </a:r>
            <a:endParaRPr lang="en-IN" dirty="0">
              <a:solidFill>
                <a:schemeClr val="accent3">
                  <a:lumMod val="75000"/>
                </a:schemeClr>
              </a:solidFill>
              <a:latin typeface="Blacklisted" panose="02000500000000000000" pitchFamily="2" charset="0"/>
            </a:endParaRPr>
          </a:p>
        </p:txBody>
      </p:sp>
      <p:sp>
        <p:nvSpPr>
          <p:cNvPr id="3" name="Text Placeholder 2">
            <a:extLst>
              <a:ext uri="{FF2B5EF4-FFF2-40B4-BE49-F238E27FC236}">
                <a16:creationId xmlns:a16="http://schemas.microsoft.com/office/drawing/2014/main" id="{14B9ADDC-7162-459F-8267-8DD72EE34B5D}"/>
              </a:ext>
            </a:extLst>
          </p:cNvPr>
          <p:cNvSpPr>
            <a:spLocks noGrp="1"/>
          </p:cNvSpPr>
          <p:nvPr>
            <p:ph type="body" sz="quarter" idx="10"/>
          </p:nvPr>
        </p:nvSpPr>
        <p:spPr>
          <a:xfrm>
            <a:off x="649514" y="1026109"/>
            <a:ext cx="11018520" cy="5638467"/>
          </a:xfrm>
        </p:spPr>
        <p:txBody>
          <a:bodyPr/>
          <a:lstStyle/>
          <a:p>
            <a:pPr marL="0" indent="0">
              <a:buNone/>
            </a:pPr>
            <a:r>
              <a:rPr lang="en-US" dirty="0">
                <a:solidFill>
                  <a:schemeClr val="accent3">
                    <a:lumMod val="60000"/>
                    <a:lumOff val="40000"/>
                  </a:schemeClr>
                </a:solidFill>
                <a:latin typeface="Bebas Neue Bold" panose="020B0606020202050201" pitchFamily="34" charset="0"/>
              </a:rPr>
              <a:t>Some of the popular open source programs are :</a:t>
            </a:r>
            <a:endParaRPr lang="en-US" sz="1000" dirty="0">
              <a:solidFill>
                <a:schemeClr val="accent3">
                  <a:lumMod val="60000"/>
                  <a:lumOff val="40000"/>
                </a:schemeClr>
              </a:solidFill>
              <a:latin typeface="Bebas Neue Bold" panose="020B0606020202050201" pitchFamily="34" charset="0"/>
            </a:endParaRPr>
          </a:p>
          <a:p>
            <a:pPr marL="0" indent="0">
              <a:buNone/>
            </a:pPr>
            <a:endParaRPr lang="en-US" sz="1000" dirty="0">
              <a:latin typeface="Bebas Neue Bold" panose="020B0606020202050201" pitchFamily="34" charset="0"/>
            </a:endParaRPr>
          </a:p>
          <a:p>
            <a:r>
              <a:rPr lang="en-US" sz="1800" dirty="0">
                <a:latin typeface="Bebas Neue Bold" panose="020B0606020202050201" pitchFamily="34" charset="0"/>
              </a:rPr>
              <a:t>GOOGLE SUMMER OF CODE </a:t>
            </a:r>
          </a:p>
          <a:p>
            <a:pPr lvl="1"/>
            <a:r>
              <a:rPr lang="en-US" sz="1000" dirty="0">
                <a:latin typeface="Bebas Neue Bold" panose="020B0606020202050201" pitchFamily="34" charset="0"/>
                <a:hlinkClick r:id="rId2"/>
              </a:rPr>
              <a:t>https://summerofcode.withgoogle.com/</a:t>
            </a:r>
            <a:endParaRPr lang="en-US" sz="1000" dirty="0">
              <a:latin typeface="Bebas Neue Bold" panose="020B0606020202050201" pitchFamily="34" charset="0"/>
            </a:endParaRPr>
          </a:p>
          <a:p>
            <a:r>
              <a:rPr lang="en-US" sz="1800" dirty="0">
                <a:latin typeface="Bebas Neue Bold" panose="020B0606020202050201" pitchFamily="34" charset="0"/>
              </a:rPr>
              <a:t>OUTREACHY </a:t>
            </a:r>
          </a:p>
          <a:p>
            <a:pPr lvl="1"/>
            <a:r>
              <a:rPr lang="en-US" sz="1000" dirty="0">
                <a:latin typeface="Bebas Neue Bold" panose="020B0606020202050201" pitchFamily="34" charset="0"/>
                <a:hlinkClick r:id="rId3"/>
              </a:rPr>
              <a:t>https://www.outreachy.org/</a:t>
            </a:r>
            <a:endParaRPr lang="en-US" sz="1000" dirty="0">
              <a:latin typeface="Bebas Neue Bold" panose="020B0606020202050201" pitchFamily="34" charset="0"/>
            </a:endParaRPr>
          </a:p>
          <a:p>
            <a:r>
              <a:rPr lang="en-US" sz="1800" dirty="0">
                <a:latin typeface="Bebas Neue Bold" panose="020B0606020202050201" pitchFamily="34" charset="0"/>
              </a:rPr>
              <a:t>MLH FELLOWSHIP</a:t>
            </a:r>
          </a:p>
          <a:p>
            <a:pPr lvl="1"/>
            <a:r>
              <a:rPr lang="en-US" sz="1000" dirty="0">
                <a:latin typeface="Bebas Neue Bold" panose="020B0606020202050201" pitchFamily="34" charset="0"/>
                <a:hlinkClick r:id="rId4"/>
              </a:rPr>
              <a:t>https://fellowship.mlh.io/</a:t>
            </a:r>
            <a:endParaRPr lang="en-US" sz="1000" dirty="0">
              <a:latin typeface="Bebas Neue Bold" panose="020B0606020202050201" pitchFamily="34" charset="0"/>
            </a:endParaRPr>
          </a:p>
          <a:p>
            <a:r>
              <a:rPr lang="en-US" sz="1800" dirty="0">
                <a:latin typeface="Bebas Neue Bold" panose="020B0606020202050201" pitchFamily="34" charset="0"/>
              </a:rPr>
              <a:t>GIRLSCRIPT SUMMER OF CODE </a:t>
            </a:r>
          </a:p>
          <a:p>
            <a:pPr lvl="1"/>
            <a:r>
              <a:rPr lang="en-US" sz="1000" dirty="0">
                <a:latin typeface="Bebas Neue Bold" panose="020B0606020202050201" pitchFamily="34" charset="0"/>
                <a:hlinkClick r:id="rId5"/>
              </a:rPr>
              <a:t>https://gssoc.girlscript.tech/</a:t>
            </a:r>
            <a:endParaRPr lang="en-US" sz="1000" dirty="0">
              <a:latin typeface="Bebas Neue Bold" panose="020B0606020202050201" pitchFamily="34" charset="0"/>
            </a:endParaRPr>
          </a:p>
          <a:p>
            <a:r>
              <a:rPr lang="en-US" sz="1800" dirty="0">
                <a:latin typeface="Bebas Neue Bold" panose="020B0606020202050201" pitchFamily="34" charset="0"/>
              </a:rPr>
              <a:t>RAILS GIRLS SUMMER OF CODE </a:t>
            </a:r>
          </a:p>
          <a:p>
            <a:pPr lvl="1"/>
            <a:r>
              <a:rPr lang="en-US" sz="1000" dirty="0">
                <a:latin typeface="Bebas Neue Bold" panose="020B0606020202050201" pitchFamily="34" charset="0"/>
                <a:hlinkClick r:id="rId6"/>
              </a:rPr>
              <a:t>https://railsgirlssummerofcode.org/</a:t>
            </a:r>
            <a:endParaRPr lang="en-US" sz="1000" dirty="0">
              <a:latin typeface="Bebas Neue Bold" panose="020B0606020202050201" pitchFamily="34" charset="0"/>
            </a:endParaRPr>
          </a:p>
          <a:p>
            <a:r>
              <a:rPr lang="en-US" sz="1800" dirty="0">
                <a:latin typeface="Bebas Neue Bold" panose="020B0606020202050201" pitchFamily="34" charset="0"/>
              </a:rPr>
              <a:t>GOOGLE SUMMER OF DOCS </a:t>
            </a:r>
          </a:p>
          <a:p>
            <a:pPr lvl="1"/>
            <a:r>
              <a:rPr lang="en-US" sz="1000" dirty="0">
                <a:latin typeface="Bebas Neue Bold" panose="020B0606020202050201" pitchFamily="34" charset="0"/>
                <a:hlinkClick r:id="rId7"/>
              </a:rPr>
              <a:t>https://developers.google.com/season-of-docs/docs/faq/</a:t>
            </a:r>
            <a:r>
              <a:rPr lang="en-US" sz="1000" dirty="0">
                <a:latin typeface="Bebas Neue Bold" panose="020B0606020202050201" pitchFamily="34" charset="0"/>
              </a:rPr>
              <a:t> </a:t>
            </a:r>
          </a:p>
          <a:p>
            <a:r>
              <a:rPr lang="en-US" sz="1800" dirty="0">
                <a:latin typeface="Bebas Neue Bold" panose="020B0606020202050201" pitchFamily="34" charset="0"/>
              </a:rPr>
              <a:t>GOOGLE CODE IN </a:t>
            </a:r>
          </a:p>
          <a:p>
            <a:pPr lvl="1"/>
            <a:r>
              <a:rPr lang="en-US" sz="1000" dirty="0">
                <a:latin typeface="Bebas Neue Bold" panose="020B0606020202050201" pitchFamily="34" charset="0"/>
                <a:hlinkClick r:id="rId8"/>
              </a:rPr>
              <a:t>https://codein.withgoogle.com/archive/</a:t>
            </a:r>
            <a:endParaRPr lang="en-US" sz="1000" dirty="0">
              <a:latin typeface="Bebas Neue Bold" panose="020B0606020202050201" pitchFamily="34" charset="0"/>
            </a:endParaRPr>
          </a:p>
          <a:p>
            <a:r>
              <a:rPr lang="en-US" sz="1800" dirty="0">
                <a:latin typeface="Bebas Neue Bold" panose="020B0606020202050201" pitchFamily="34" charset="0"/>
              </a:rPr>
              <a:t>MICROSOFT OPEN SOURCE PROGRAM </a:t>
            </a:r>
          </a:p>
          <a:p>
            <a:pPr lvl="1"/>
            <a:r>
              <a:rPr lang="en-US" sz="1000" dirty="0">
                <a:latin typeface="Bebas Neue Bold" panose="020B0606020202050201" pitchFamily="34" charset="0"/>
                <a:hlinkClick r:id="rId9"/>
              </a:rPr>
              <a:t>https://www.microsoft.com/en-us/research/academic-program/rl-open-source-fest/</a:t>
            </a:r>
            <a:r>
              <a:rPr lang="en-US" sz="1000" dirty="0">
                <a:latin typeface="Bebas Neue Bold" panose="020B0606020202050201" pitchFamily="34" charset="0"/>
              </a:rPr>
              <a:t> </a:t>
            </a:r>
          </a:p>
          <a:p>
            <a:r>
              <a:rPr lang="en-US" sz="1800" dirty="0">
                <a:latin typeface="Bebas Neue Bold" panose="020B0606020202050201" pitchFamily="34" charset="0"/>
              </a:rPr>
              <a:t>OPEN SOURCE CONTRIBUTION 10 LFX MENTORSHIP PROGRAM </a:t>
            </a:r>
          </a:p>
          <a:p>
            <a:pPr lvl="1"/>
            <a:r>
              <a:rPr lang="en-US" sz="1000" dirty="0">
                <a:latin typeface="Bebas Neue Bold" panose="020B0606020202050201" pitchFamily="34" charset="0"/>
                <a:hlinkClick r:id="rId10"/>
              </a:rPr>
              <a:t>https://mentorship.lfx.linuxfoundation.org/#projects_all/</a:t>
            </a:r>
            <a:endParaRPr lang="en-US" sz="1800" dirty="0">
              <a:latin typeface="Bebas Neue Bold" panose="020B0606020202050201" pitchFamily="34" charset="0"/>
            </a:endParaRPr>
          </a:p>
          <a:p>
            <a:pPr lvl="2"/>
            <a:endParaRPr lang="en-US" sz="1000" dirty="0">
              <a:latin typeface="Bebas Neue Bold" panose="020B0606020202050201" pitchFamily="34" charset="0"/>
            </a:endParaRPr>
          </a:p>
          <a:p>
            <a:pPr marL="228600" lvl="1" indent="0">
              <a:buNone/>
            </a:pPr>
            <a:endParaRPr lang="en-IN" sz="1000" dirty="0">
              <a:latin typeface="Bebas Neue Bold" panose="020B0606020202050201" pitchFamily="34" charset="0"/>
            </a:endParaRPr>
          </a:p>
        </p:txBody>
      </p:sp>
      <p:sp>
        <p:nvSpPr>
          <p:cNvPr id="5" name="TextBox 4">
            <a:extLst>
              <a:ext uri="{FF2B5EF4-FFF2-40B4-BE49-F238E27FC236}">
                <a16:creationId xmlns:a16="http://schemas.microsoft.com/office/drawing/2014/main" id="{13D612E5-0ACD-4429-BB61-00316E00444C}"/>
              </a:ext>
            </a:extLst>
          </p:cNvPr>
          <p:cNvSpPr txBox="1"/>
          <p:nvPr/>
        </p:nvSpPr>
        <p:spPr>
          <a:xfrm>
            <a:off x="5455298" y="1875572"/>
            <a:ext cx="6736702" cy="3939540"/>
          </a:xfrm>
          <a:prstGeom prst="rect">
            <a:avLst/>
          </a:prstGeom>
          <a:noFill/>
        </p:spPr>
        <p:txBody>
          <a:bodyPr wrap="square">
            <a:spAutoFit/>
          </a:bodyPr>
          <a:lstStyle/>
          <a:p>
            <a:r>
              <a:rPr lang="en-IN" sz="1800" dirty="0">
                <a:latin typeface="Bebas Neue Bold" panose="020B0606020202050201" pitchFamily="34" charset="0"/>
              </a:rPr>
              <a:t>CNCF MENTORING </a:t>
            </a:r>
          </a:p>
          <a:p>
            <a:pPr lvl="1"/>
            <a:r>
              <a:rPr lang="en-IN" sz="1000" dirty="0">
                <a:latin typeface="Bebas Neue Bold" panose="020B0606020202050201" pitchFamily="34" charset="0"/>
                <a:hlinkClick r:id="rId11"/>
              </a:rPr>
              <a:t>https://github.com/cncf/mentoring</a:t>
            </a:r>
            <a:r>
              <a:rPr lang="en-IN" sz="1000" dirty="0">
                <a:latin typeface="Bebas Neue Bold" panose="020B0606020202050201" pitchFamily="34" charset="0"/>
              </a:rPr>
              <a:t> </a:t>
            </a:r>
          </a:p>
          <a:p>
            <a:r>
              <a:rPr lang="en-IN" sz="1800" dirty="0">
                <a:latin typeface="Bebas Neue Bold" panose="020B0606020202050201" pitchFamily="34" charset="0"/>
              </a:rPr>
              <a:t>LFN MENTORSHIP PROGRAM </a:t>
            </a:r>
          </a:p>
          <a:p>
            <a:pPr lvl="1"/>
            <a:r>
              <a:rPr lang="en-IN" sz="1000" dirty="0">
                <a:latin typeface="Bebas Neue Bold" panose="020B0606020202050201" pitchFamily="34" charset="0"/>
                <a:hlinkClick r:id="rId12"/>
              </a:rPr>
              <a:t>https://wiki.lfnetworking.org/display/LN/LFN+Mentorship+Program</a:t>
            </a:r>
            <a:r>
              <a:rPr lang="en-IN" sz="1000" dirty="0">
                <a:latin typeface="Bebas Neue Bold" panose="020B0606020202050201" pitchFamily="34" charset="0"/>
              </a:rPr>
              <a:t> </a:t>
            </a:r>
          </a:p>
          <a:p>
            <a:r>
              <a:rPr lang="en-IN" sz="1800" dirty="0">
                <a:latin typeface="Bebas Neue Bold" panose="020B0606020202050201" pitchFamily="34" charset="0"/>
              </a:rPr>
              <a:t>LINUX KERNAL MENTORSHIP PROGRAM </a:t>
            </a:r>
          </a:p>
          <a:p>
            <a:pPr lvl="1"/>
            <a:r>
              <a:rPr lang="en-IN" sz="1000" dirty="0">
                <a:latin typeface="Bebas Neue Bold" panose="020B0606020202050201" pitchFamily="34" charset="0"/>
                <a:hlinkClick r:id="rId13"/>
              </a:rPr>
              <a:t>https://wiki.linuxfoundation.org/lkmp X.ORG</a:t>
            </a:r>
            <a:endParaRPr lang="en-IN" sz="1000" dirty="0">
              <a:latin typeface="Bebas Neue Bold" panose="020B0606020202050201" pitchFamily="34" charset="0"/>
            </a:endParaRPr>
          </a:p>
          <a:p>
            <a:r>
              <a:rPr lang="en-IN" sz="1800" dirty="0">
                <a:latin typeface="Bebas Neue Bold" panose="020B0606020202050201" pitchFamily="34" charset="0"/>
              </a:rPr>
              <a:t>ENDLESS VACATION OF CODE </a:t>
            </a:r>
          </a:p>
          <a:p>
            <a:pPr lvl="1"/>
            <a:r>
              <a:rPr lang="en-IN" sz="1000" dirty="0">
                <a:latin typeface="Bebas Neue Bold" panose="020B0606020202050201" pitchFamily="34" charset="0"/>
                <a:hlinkClick r:id="rId14"/>
              </a:rPr>
              <a:t>https://www.x.org/wiki/XorgEVoC/</a:t>
            </a:r>
            <a:endParaRPr lang="en-IN" sz="1000" dirty="0">
              <a:latin typeface="Bebas Neue Bold" panose="020B0606020202050201" pitchFamily="34" charset="0"/>
            </a:endParaRPr>
          </a:p>
          <a:p>
            <a:r>
              <a:rPr lang="en-IN" sz="1800" dirty="0">
                <a:latin typeface="Bebas Neue Bold" panose="020B0606020202050201" pitchFamily="34" charset="0"/>
              </a:rPr>
              <a:t>JULIA SEASON'S OF CONTRIBUTION </a:t>
            </a:r>
          </a:p>
          <a:p>
            <a:pPr lvl="1"/>
            <a:r>
              <a:rPr lang="en-IN" sz="1000" dirty="0">
                <a:latin typeface="Bebas Neue Bold" panose="020B0606020202050201" pitchFamily="34" charset="0"/>
                <a:hlinkClick r:id="rId15"/>
              </a:rPr>
              <a:t>https://julialang.org/</a:t>
            </a:r>
            <a:endParaRPr lang="en-IN" sz="1000" dirty="0">
              <a:latin typeface="Bebas Neue Bold" panose="020B0606020202050201" pitchFamily="34" charset="0"/>
            </a:endParaRPr>
          </a:p>
          <a:p>
            <a:r>
              <a:rPr lang="en-IN" sz="1800" dirty="0">
                <a:latin typeface="Bebas Neue Bold" panose="020B0606020202050201" pitchFamily="34" charset="0"/>
              </a:rPr>
              <a:t>SUMMER OF HASKELL </a:t>
            </a:r>
          </a:p>
          <a:p>
            <a:pPr lvl="1"/>
            <a:r>
              <a:rPr lang="en-IN" sz="1000" dirty="0">
                <a:latin typeface="Bebas Neue Bold" panose="020B0606020202050201" pitchFamily="34" charset="0"/>
                <a:hlinkClick r:id="rId16"/>
              </a:rPr>
              <a:t>https://summer.haskell.org/</a:t>
            </a:r>
            <a:endParaRPr lang="en-IN" sz="1000" dirty="0">
              <a:latin typeface="Bebas Neue Bold" panose="020B0606020202050201" pitchFamily="34" charset="0"/>
            </a:endParaRPr>
          </a:p>
          <a:p>
            <a:r>
              <a:rPr lang="en-IN" sz="1800" dirty="0">
                <a:latin typeface="Bebas Neue Bold" panose="020B0606020202050201" pitchFamily="34" charset="0"/>
              </a:rPr>
              <a:t>OPEN MAINFRAME PROJECT MENTORSHIP PROGRAM </a:t>
            </a:r>
          </a:p>
          <a:p>
            <a:pPr lvl="1"/>
            <a:r>
              <a:rPr lang="en-IN" sz="1000" dirty="0">
                <a:latin typeface="Bebas Neue Bold" panose="020B0606020202050201" pitchFamily="34" charset="0"/>
                <a:hlinkClick r:id="rId17"/>
              </a:rPr>
              <a:t>https://www.openmainframeproject.org/projects/mentorship-program</a:t>
            </a:r>
            <a:endParaRPr lang="en-IN" sz="400" dirty="0">
              <a:latin typeface="Bebas Neue Bold" panose="020B0606020202050201" pitchFamily="34" charset="0"/>
            </a:endParaRPr>
          </a:p>
          <a:p>
            <a:r>
              <a:rPr lang="en-IN" sz="1600" dirty="0">
                <a:latin typeface="Bebas Neue Bold" panose="020B0606020202050201" pitchFamily="34" charset="0"/>
              </a:rPr>
              <a:t>OPEN SUMMER OF CODE (OSOC) </a:t>
            </a:r>
          </a:p>
          <a:p>
            <a:pPr lvl="1"/>
            <a:r>
              <a:rPr lang="en-IN" sz="1000" dirty="0">
                <a:latin typeface="Bebas Neue Bold" panose="020B0606020202050201" pitchFamily="34" charset="0"/>
                <a:hlinkClick r:id="rId18"/>
              </a:rPr>
              <a:t>https://osoc.be/</a:t>
            </a:r>
            <a:endParaRPr lang="en-IN" sz="1000" dirty="0">
              <a:latin typeface="Bebas Neue Bold" panose="020B0606020202050201" pitchFamily="34" charset="0"/>
            </a:endParaRPr>
          </a:p>
          <a:p>
            <a:r>
              <a:rPr lang="en-IN" sz="1800" dirty="0">
                <a:latin typeface="Bebas Neue Bold" panose="020B0606020202050201" pitchFamily="34" charset="0"/>
              </a:rPr>
              <a:t>HYPERLEDGER MENTORSHIP PROGRAM</a:t>
            </a:r>
            <a:r>
              <a:rPr lang="en-IN" sz="1200" dirty="0">
                <a:latin typeface="Bebas Neue Bold" panose="020B0606020202050201" pitchFamily="34" charset="0"/>
              </a:rPr>
              <a:t> </a:t>
            </a:r>
          </a:p>
          <a:p>
            <a:pPr lvl="1"/>
            <a:r>
              <a:rPr lang="en-IN" sz="1000" dirty="0">
                <a:latin typeface="Bebas Neue Bold" panose="020B0606020202050201" pitchFamily="34" charset="0"/>
                <a:hlinkClick r:id="rId19"/>
              </a:rPr>
              <a:t>https://wiki.hyperledger.org/display/INTERN/Hyperledger+Mentorship+Program</a:t>
            </a:r>
            <a:endParaRPr lang="en-IN" sz="1000" dirty="0">
              <a:latin typeface="Bebas Neue Bold" panose="020B0606020202050201" pitchFamily="34" charset="0"/>
            </a:endParaRPr>
          </a:p>
        </p:txBody>
      </p:sp>
    </p:spTree>
    <p:extLst>
      <p:ext uri="{BB962C8B-B14F-4D97-AF65-F5344CB8AC3E}">
        <p14:creationId xmlns:p14="http://schemas.microsoft.com/office/powerpoint/2010/main" val="1464434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0069-3CC9-4E67-A890-A7D0547C917D}"/>
              </a:ext>
            </a:extLst>
          </p:cNvPr>
          <p:cNvSpPr>
            <a:spLocks noGrp="1"/>
          </p:cNvSpPr>
          <p:nvPr>
            <p:ph type="title"/>
          </p:nvPr>
        </p:nvSpPr>
        <p:spPr>
          <a:xfrm>
            <a:off x="588263" y="457200"/>
            <a:ext cx="11018520" cy="553998"/>
          </a:xfrm>
        </p:spPr>
        <p:txBody>
          <a:bodyPr/>
          <a:lstStyle/>
          <a:p>
            <a:r>
              <a:rPr lang="en-US" dirty="0">
                <a:solidFill>
                  <a:schemeClr val="accent3">
                    <a:lumMod val="75000"/>
                  </a:schemeClr>
                </a:solidFill>
                <a:latin typeface="Blacklisted" panose="02000500000000000000" pitchFamily="2" charset="0"/>
              </a:rPr>
              <a:t>OPEN SOURCE PROGRAMS </a:t>
            </a:r>
            <a:endParaRPr lang="en-IN" dirty="0">
              <a:solidFill>
                <a:schemeClr val="accent3">
                  <a:lumMod val="75000"/>
                </a:schemeClr>
              </a:solidFill>
              <a:latin typeface="Blacklisted" panose="02000500000000000000" pitchFamily="2" charset="0"/>
            </a:endParaRPr>
          </a:p>
        </p:txBody>
      </p:sp>
      <p:sp>
        <p:nvSpPr>
          <p:cNvPr id="3" name="Text Placeholder 2">
            <a:extLst>
              <a:ext uri="{FF2B5EF4-FFF2-40B4-BE49-F238E27FC236}">
                <a16:creationId xmlns:a16="http://schemas.microsoft.com/office/drawing/2014/main" id="{14B9ADDC-7162-459F-8267-8DD72EE34B5D}"/>
              </a:ext>
            </a:extLst>
          </p:cNvPr>
          <p:cNvSpPr>
            <a:spLocks noGrp="1"/>
          </p:cNvSpPr>
          <p:nvPr>
            <p:ph type="body" sz="quarter" idx="10"/>
          </p:nvPr>
        </p:nvSpPr>
        <p:spPr>
          <a:xfrm>
            <a:off x="586740" y="2292934"/>
            <a:ext cx="11018520" cy="2529923"/>
          </a:xfrm>
        </p:spPr>
        <p:txBody>
          <a:bodyPr/>
          <a:lstStyle/>
          <a:p>
            <a:r>
              <a:rPr lang="en-IN" sz="1800" dirty="0">
                <a:latin typeface="Bebas Neue Bold" panose="020B0606020202050201" pitchFamily="34" charset="0"/>
              </a:rPr>
              <a:t>PROCESSING FOUNDATION FELLOWHSHIP OPEN SOURCE CONTRIBUTION 11 </a:t>
            </a:r>
          </a:p>
          <a:p>
            <a:pPr lvl="1"/>
            <a:r>
              <a:rPr lang="en-IN" sz="1000" dirty="0">
                <a:latin typeface="Bebas Neue Bold" panose="020B0606020202050201" pitchFamily="34" charset="0"/>
                <a:hlinkClick r:id="rId2"/>
              </a:rPr>
              <a:t>https://processingfoundation.org/fellowships/</a:t>
            </a:r>
            <a:endParaRPr lang="en-IN" sz="1000" dirty="0">
              <a:latin typeface="Bebas Neue Bold" panose="020B0606020202050201" pitchFamily="34" charset="0"/>
            </a:endParaRPr>
          </a:p>
          <a:p>
            <a:r>
              <a:rPr lang="en-IN" sz="1800" dirty="0">
                <a:latin typeface="Bebas Neue Bold" panose="020B0606020202050201" pitchFamily="34" charset="0"/>
              </a:rPr>
              <a:t>HACKTOBER FEST </a:t>
            </a:r>
          </a:p>
          <a:p>
            <a:pPr lvl="1"/>
            <a:r>
              <a:rPr lang="en-IN" sz="1000" dirty="0">
                <a:latin typeface="Bebas Neue Bold" panose="020B0606020202050201" pitchFamily="34" charset="0"/>
                <a:hlinkClick r:id="rId3"/>
              </a:rPr>
              <a:t>https://hacktoberfest.digitalocean.com/</a:t>
            </a:r>
            <a:endParaRPr lang="en-IN" sz="1000" dirty="0">
              <a:latin typeface="Bebas Neue Bold" panose="020B0606020202050201" pitchFamily="34" charset="0"/>
            </a:endParaRPr>
          </a:p>
          <a:p>
            <a:r>
              <a:rPr lang="en-IN" sz="1800" dirty="0">
                <a:latin typeface="Bebas Neue Bold" panose="020B0606020202050201" pitchFamily="34" charset="0"/>
              </a:rPr>
              <a:t>FOSSASIA CODEHEAT </a:t>
            </a:r>
          </a:p>
          <a:p>
            <a:pPr lvl="1"/>
            <a:r>
              <a:rPr lang="en-IN" sz="1000" dirty="0">
                <a:latin typeface="Bebas Neue Bold" panose="020B0606020202050201" pitchFamily="34" charset="0"/>
                <a:hlinkClick r:id="rId4"/>
              </a:rPr>
              <a:t>https://codeheat.org/</a:t>
            </a:r>
            <a:endParaRPr lang="en-IN" sz="1000" dirty="0">
              <a:latin typeface="Bebas Neue Bold" panose="020B0606020202050201" pitchFamily="34" charset="0"/>
            </a:endParaRPr>
          </a:p>
          <a:p>
            <a:r>
              <a:rPr lang="en-IN" sz="1800" dirty="0">
                <a:latin typeface="Bebas Neue Bold" panose="020B0606020202050201" pitchFamily="34" charset="0"/>
              </a:rPr>
              <a:t>DRIVEN DATA COMPETITION </a:t>
            </a:r>
          </a:p>
          <a:p>
            <a:pPr lvl="1"/>
            <a:r>
              <a:rPr lang="en-IN" sz="1000" dirty="0">
                <a:latin typeface="Bebas Neue Bold" panose="020B0606020202050201" pitchFamily="34" charset="0"/>
                <a:hlinkClick r:id="rId5"/>
              </a:rPr>
              <a:t>https://www.drivendata.org/competitions/</a:t>
            </a:r>
            <a:endParaRPr lang="en-IN" sz="1000" dirty="0">
              <a:latin typeface="Bebas Neue Bold" panose="020B0606020202050201" pitchFamily="34" charset="0"/>
            </a:endParaRPr>
          </a:p>
          <a:p>
            <a:r>
              <a:rPr lang="en-IN" sz="1800" dirty="0">
                <a:latin typeface="Bebas Neue Bold" panose="020B0606020202050201" pitchFamily="34" charset="0"/>
              </a:rPr>
              <a:t>KUBERNETES RELEASE TEAM SHADOWS </a:t>
            </a:r>
          </a:p>
          <a:p>
            <a:pPr lvl="1"/>
            <a:r>
              <a:rPr lang="en-IN" sz="1000" dirty="0">
                <a:latin typeface="Bebas Neue Bold" panose="020B0606020202050201" pitchFamily="34" charset="0"/>
                <a:hlinkClick r:id="rId6"/>
              </a:rPr>
              <a:t>https://github.com/kubernetes/sig-release/blob/master/release-team/shadows.md</a:t>
            </a:r>
            <a:endParaRPr lang="en-IN" sz="1000" dirty="0">
              <a:latin typeface="Bebas Neue Bold" panose="020B0606020202050201" pitchFamily="34" charset="0"/>
            </a:endParaRPr>
          </a:p>
        </p:txBody>
      </p:sp>
      <p:pic>
        <p:nvPicPr>
          <p:cNvPr id="8" name="Picture 7">
            <a:extLst>
              <a:ext uri="{FF2B5EF4-FFF2-40B4-BE49-F238E27FC236}">
                <a16:creationId xmlns:a16="http://schemas.microsoft.com/office/drawing/2014/main" id="{9CD98AC7-1AEC-4D08-B32F-4A38D5B1892A}"/>
              </a:ext>
            </a:extLst>
          </p:cNvPr>
          <p:cNvPicPr>
            <a:picLocks noChangeAspect="1"/>
          </p:cNvPicPr>
          <p:nvPr/>
        </p:nvPicPr>
        <p:blipFill>
          <a:blip r:embed="rId7"/>
          <a:stretch>
            <a:fillRect/>
          </a:stretch>
        </p:blipFill>
        <p:spPr>
          <a:xfrm>
            <a:off x="7146654" y="2527996"/>
            <a:ext cx="2940321" cy="2059797"/>
          </a:xfrm>
          <a:prstGeom prst="rect">
            <a:avLst/>
          </a:prstGeom>
        </p:spPr>
      </p:pic>
    </p:spTree>
    <p:extLst>
      <p:ext uri="{BB962C8B-B14F-4D97-AF65-F5344CB8AC3E}">
        <p14:creationId xmlns:p14="http://schemas.microsoft.com/office/powerpoint/2010/main" val="39926229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575691" y="4070976"/>
            <a:ext cx="9144000" cy="854080"/>
          </a:xfrm>
        </p:spPr>
        <p:txBody>
          <a:bodyPr/>
          <a:lstStyle/>
          <a:p>
            <a:r>
              <a:rPr lang="en-US" sz="6000" dirty="0">
                <a:solidFill>
                  <a:schemeClr val="accent3">
                    <a:lumMod val="75000"/>
                  </a:schemeClr>
                </a:solidFill>
                <a:latin typeface="Samarkan" panose="020B0500000000000000" pitchFamily="34" charset="0"/>
              </a:rPr>
              <a:t>THANKS</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1366897"/>
            <a:ext cx="11018520" cy="553998"/>
          </a:xfrm>
        </p:spPr>
        <p:txBody>
          <a:bodyPr/>
          <a:lstStyle/>
          <a:p>
            <a:r>
              <a:rPr lang="en-IN" dirty="0">
                <a:latin typeface="Blacklisted" panose="02000500000000000000" pitchFamily="2" charset="0"/>
              </a:rPr>
              <a:t>CONTENTS :</a:t>
            </a:r>
            <a:endParaRPr lang="en-US" dirty="0">
              <a:latin typeface="Blacklisted" panose="02000500000000000000" pitchFamily="2" charset="0"/>
            </a:endParaRPr>
          </a:p>
        </p:txBody>
      </p:sp>
      <p:sp>
        <p:nvSpPr>
          <p:cNvPr id="6" name="Text Placeholder 5"/>
          <p:cNvSpPr>
            <a:spLocks noGrp="1"/>
          </p:cNvSpPr>
          <p:nvPr>
            <p:ph type="body" sz="quarter" idx="10"/>
          </p:nvPr>
        </p:nvSpPr>
        <p:spPr>
          <a:xfrm>
            <a:off x="586390" y="2230015"/>
            <a:ext cx="11018520" cy="3016210"/>
          </a:xfrm>
        </p:spPr>
        <p:txBody>
          <a:bodyPr/>
          <a:lstStyle/>
          <a:p>
            <a:pPr marL="457200" indent="-457200">
              <a:buClr>
                <a:schemeClr val="tx1"/>
              </a:buClr>
              <a:buFont typeface="Arial" panose="020B0604020202020204" pitchFamily="34" charset="0"/>
              <a:buChar char="•"/>
            </a:pPr>
            <a:r>
              <a:rPr lang="en-US" dirty="0">
                <a:latin typeface="Bebas Neue Bold" panose="020B0606020202050201" pitchFamily="34" charset="0"/>
              </a:rPr>
              <a:t>INTRODUCTION</a:t>
            </a:r>
          </a:p>
          <a:p>
            <a:pPr marL="457200" indent="-457200">
              <a:buClr>
                <a:schemeClr val="tx1"/>
              </a:buClr>
              <a:buFont typeface="Arial" panose="020B0604020202020204" pitchFamily="34" charset="0"/>
              <a:buChar char="•"/>
            </a:pPr>
            <a:r>
              <a:rPr lang="en-US" dirty="0">
                <a:latin typeface="Bebas Neue Bold" panose="020B0606020202050201" pitchFamily="34" charset="0"/>
              </a:rPr>
              <a:t>WHAT IS OPEN SOURCE AND OPEN SOURCE CONTRIBUTION?</a:t>
            </a:r>
          </a:p>
          <a:p>
            <a:pPr marL="457200" indent="-457200">
              <a:buClr>
                <a:schemeClr val="tx1"/>
              </a:buClr>
              <a:buFont typeface="Arial" panose="020B0604020202020204" pitchFamily="34" charset="0"/>
              <a:buChar char="•"/>
            </a:pPr>
            <a:r>
              <a:rPr lang="en-IN" dirty="0">
                <a:latin typeface="Bebas Neue Bold" panose="020B0606020202050201" pitchFamily="34" charset="0"/>
              </a:rPr>
              <a:t>OPPORTUNITIES IN OPEN SOURCE</a:t>
            </a:r>
          </a:p>
          <a:p>
            <a:pPr marL="457200" indent="-457200">
              <a:buClr>
                <a:schemeClr val="tx1"/>
              </a:buClr>
              <a:buFont typeface="Arial" panose="020B0604020202020204" pitchFamily="34" charset="0"/>
              <a:buChar char="•"/>
            </a:pPr>
            <a:r>
              <a:rPr lang="en-IN" dirty="0">
                <a:latin typeface="Bebas Neue Bold" panose="020B0606020202050201" pitchFamily="34" charset="0"/>
              </a:rPr>
              <a:t>STEPS TO ENTER OPEN SOURCE WORLD</a:t>
            </a:r>
          </a:p>
          <a:p>
            <a:pPr marL="457200" indent="-457200">
              <a:buClr>
                <a:schemeClr val="tx1"/>
              </a:buClr>
              <a:buFont typeface="Arial" panose="020B0604020202020204" pitchFamily="34" charset="0"/>
              <a:buChar char="•"/>
            </a:pPr>
            <a:r>
              <a:rPr lang="en-IN" dirty="0">
                <a:latin typeface="Bebas Neue Bold" panose="020B0606020202050201" pitchFamily="34" charset="0"/>
              </a:rPr>
              <a:t>STEPS TO DO THE OPEN SOURCE CONTRIBUTION</a:t>
            </a:r>
          </a:p>
          <a:p>
            <a:pPr marL="457200" indent="-457200">
              <a:buClr>
                <a:schemeClr val="tx1"/>
              </a:buClr>
              <a:buFont typeface="Arial" panose="020B0604020202020204" pitchFamily="34" charset="0"/>
              <a:buChar char="•"/>
            </a:pPr>
            <a:r>
              <a:rPr lang="en-IN" dirty="0">
                <a:latin typeface="Bebas Neue Bold" panose="020B0606020202050201" pitchFamily="34" charset="0"/>
              </a:rPr>
              <a:t>OPEN SOURCE PROGRAMS</a:t>
            </a:r>
            <a:endParaRPr lang="en-US" dirty="0">
              <a:latin typeface="Bebas Neue Bold" panose="020B0606020202050201" pitchFamily="34" charset="0"/>
            </a:endParaRPr>
          </a:p>
        </p:txBody>
      </p:sp>
      <p:pic>
        <p:nvPicPr>
          <p:cNvPr id="5" name="Picture 4">
            <a:extLst>
              <a:ext uri="{FF2B5EF4-FFF2-40B4-BE49-F238E27FC236}">
                <a16:creationId xmlns:a16="http://schemas.microsoft.com/office/drawing/2014/main" id="{1339A4B0-7617-4F67-B793-F57C6CDF0C0E}"/>
              </a:ext>
            </a:extLst>
          </p:cNvPr>
          <p:cNvPicPr>
            <a:picLocks noChangeAspect="1"/>
          </p:cNvPicPr>
          <p:nvPr/>
        </p:nvPicPr>
        <p:blipFill>
          <a:blip r:embed="rId3"/>
          <a:stretch>
            <a:fillRect/>
          </a:stretch>
        </p:blipFill>
        <p:spPr>
          <a:xfrm>
            <a:off x="8223148" y="2450405"/>
            <a:ext cx="2553710" cy="2315602"/>
          </a:xfrm>
          <a:prstGeom prst="rect">
            <a:avLst/>
          </a:prstGeom>
        </p:spPr>
      </p:pic>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N" dirty="0">
                <a:solidFill>
                  <a:schemeClr val="accent1">
                    <a:lumMod val="60000"/>
                    <a:lumOff val="40000"/>
                  </a:schemeClr>
                </a:solidFill>
                <a:latin typeface="Blacklisted" panose="02000500000000000000" pitchFamily="2" charset="0"/>
              </a:rPr>
              <a:t>INTRODUCTION :</a:t>
            </a:r>
            <a:endParaRPr lang="en-US" dirty="0">
              <a:solidFill>
                <a:schemeClr val="accent1">
                  <a:lumMod val="60000"/>
                  <a:lumOff val="40000"/>
                </a:schemeClr>
              </a:solidFill>
              <a:latin typeface="Blacklisted" panose="02000500000000000000" pitchFamily="2" charset="0"/>
            </a:endParaRPr>
          </a:p>
        </p:txBody>
      </p:sp>
      <p:sp>
        <p:nvSpPr>
          <p:cNvPr id="6" name="Text Placeholder 5"/>
          <p:cNvSpPr>
            <a:spLocks noGrp="1"/>
          </p:cNvSpPr>
          <p:nvPr>
            <p:ph type="body" sz="quarter" idx="4294967295"/>
          </p:nvPr>
        </p:nvSpPr>
        <p:spPr>
          <a:xfrm>
            <a:off x="584200" y="1435497"/>
            <a:ext cx="11018520" cy="4407360"/>
          </a:xfrm>
        </p:spPr>
        <p:txBody>
          <a:bodyPr/>
          <a:lstStyle/>
          <a:p>
            <a:r>
              <a:rPr lang="en-US" dirty="0">
                <a:latin typeface="Bebas Neue Bold" panose="020B0606020202050201" pitchFamily="34" charset="0"/>
              </a:rPr>
              <a:t>Android powers more then 86 percent in the world . </a:t>
            </a:r>
          </a:p>
          <a:p>
            <a:r>
              <a:rPr lang="en-US" dirty="0">
                <a:latin typeface="Bebas Neue Bold" panose="020B0606020202050201" pitchFamily="34" charset="0"/>
              </a:rPr>
              <a:t>VLC player is the most popular media player in the world . </a:t>
            </a:r>
          </a:p>
          <a:p>
            <a:r>
              <a:rPr lang="en-US" dirty="0">
                <a:latin typeface="Bebas Neue Bold" panose="020B0606020202050201" pitchFamily="34" charset="0"/>
              </a:rPr>
              <a:t>Wikipedia comprises more then 55 millions articles attracting 1.7 billion unique visitors per month . </a:t>
            </a:r>
          </a:p>
          <a:p>
            <a:r>
              <a:rPr lang="en-US" dirty="0">
                <a:latin typeface="Bebas Neue Bold" panose="020B0606020202050201" pitchFamily="34" charset="0"/>
              </a:rPr>
              <a:t>Mozilla Firefox is now the second most used web browser . </a:t>
            </a:r>
          </a:p>
          <a:p>
            <a:r>
              <a:rPr lang="en-US" dirty="0">
                <a:latin typeface="Bebas Neue Bold" panose="020B0606020202050201" pitchFamily="34" charset="0"/>
              </a:rPr>
              <a:t>Linux run on everything including smartphones , servers , submarines and space rockets </a:t>
            </a:r>
          </a:p>
          <a:p>
            <a:pPr marL="0" indent="0">
              <a:buNone/>
            </a:pPr>
            <a:endParaRPr lang="en-US" sz="4000" dirty="0">
              <a:latin typeface="Bebas Neue Bold" panose="020B0606020202050201" pitchFamily="34" charset="0"/>
            </a:endParaRPr>
          </a:p>
          <a:p>
            <a:pPr marL="0" indent="0">
              <a:buNone/>
            </a:pPr>
            <a:r>
              <a:rPr lang="en-US" sz="4000" dirty="0">
                <a:solidFill>
                  <a:schemeClr val="accent3">
                    <a:lumMod val="75000"/>
                  </a:schemeClr>
                </a:solidFill>
                <a:latin typeface="Bebas Neue Bold" panose="020B0606020202050201" pitchFamily="34" charset="0"/>
              </a:rPr>
              <a:t>Why we are talking about this ?</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25533" y="1557856"/>
            <a:ext cx="11018520" cy="553998"/>
          </a:xfrm>
        </p:spPr>
        <p:txBody>
          <a:bodyPr/>
          <a:lstStyle/>
          <a:p>
            <a:r>
              <a:rPr lang="en-US" dirty="0">
                <a:solidFill>
                  <a:schemeClr val="accent3">
                    <a:lumMod val="75000"/>
                  </a:schemeClr>
                </a:solidFill>
                <a:latin typeface="Blacklisted" panose="02000500000000000000" pitchFamily="2" charset="0"/>
              </a:rPr>
              <a:t>ANSWER IS SIMPLE…</a:t>
            </a:r>
          </a:p>
        </p:txBody>
      </p:sp>
      <p:sp>
        <p:nvSpPr>
          <p:cNvPr id="6" name="Text Placeholder 5"/>
          <p:cNvSpPr>
            <a:spLocks noGrp="1"/>
          </p:cNvSpPr>
          <p:nvPr>
            <p:ph type="body" sz="quarter" idx="10"/>
          </p:nvPr>
        </p:nvSpPr>
        <p:spPr>
          <a:xfrm>
            <a:off x="725533" y="2696492"/>
            <a:ext cx="11018520" cy="1465016"/>
          </a:xfrm>
        </p:spPr>
        <p:txBody>
          <a:bodyPr/>
          <a:lstStyle/>
          <a:p>
            <a:pPr marL="457200" indent="-457200">
              <a:buFont typeface="Arial" panose="020B0604020202020204" pitchFamily="34" charset="0"/>
              <a:buChar char="•"/>
            </a:pPr>
            <a:r>
              <a:rPr lang="en-US" dirty="0">
                <a:latin typeface="Bebas Neue Bold" panose="020B0606020202050201" pitchFamily="34" charset="0"/>
              </a:rPr>
              <a:t>We are talking about this because these all are based on the open source . </a:t>
            </a:r>
          </a:p>
          <a:p>
            <a:pPr marL="457200" indent="-457200">
              <a:buFont typeface="Arial" panose="020B0604020202020204" pitchFamily="34" charset="0"/>
              <a:buChar char="•"/>
            </a:pPr>
            <a:r>
              <a:rPr lang="en-US" dirty="0">
                <a:latin typeface="Bebas Neue Bold" panose="020B0606020202050201" pitchFamily="34" charset="0"/>
              </a:rPr>
              <a:t>But the biggest question lies here is what is open source ? </a:t>
            </a:r>
          </a:p>
          <a:p>
            <a:pPr marL="457200" indent="-457200">
              <a:buFont typeface="Arial" panose="020B0604020202020204" pitchFamily="34" charset="0"/>
              <a:buChar char="•"/>
            </a:pPr>
            <a:r>
              <a:rPr lang="en-US" dirty="0">
                <a:latin typeface="Bebas Neue Bold" panose="020B0606020202050201" pitchFamily="34" charset="0"/>
              </a:rPr>
              <a:t>OPEN SOURCE CONTRIBUTION 2 So let's go and explore this in more brief . </a:t>
            </a:r>
          </a:p>
        </p:txBody>
      </p:sp>
      <p:sp>
        <p:nvSpPr>
          <p:cNvPr id="4" name="Freeform: Shape 3">
            <a:extLst>
              <a:ext uri="{FF2B5EF4-FFF2-40B4-BE49-F238E27FC236}">
                <a16:creationId xmlns:a16="http://schemas.microsoft.com/office/drawing/2014/main" id="{F981B266-1FC3-4D30-B9E5-8BB802223A78}"/>
              </a:ext>
            </a:extLst>
          </p:cNvPr>
          <p:cNvSpPr/>
          <p:nvPr/>
        </p:nvSpPr>
        <p:spPr bwMode="auto">
          <a:xfrm rot="10800000">
            <a:off x="351934" y="13581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2D6BA4B8-B87B-4351-9A4D-C6A2A36A7351}"/>
              </a:ext>
            </a:extLst>
          </p:cNvPr>
          <p:cNvSpPr/>
          <p:nvPr/>
        </p:nvSpPr>
        <p:spPr bwMode="auto">
          <a:xfrm>
            <a:off x="9128539" y="4253934"/>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00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735023"/>
            <a:ext cx="11018520" cy="553998"/>
          </a:xfrm>
        </p:spPr>
        <p:txBody>
          <a:bodyPr/>
          <a:lstStyle/>
          <a:p>
            <a:r>
              <a:rPr lang="en-IN" dirty="0">
                <a:solidFill>
                  <a:schemeClr val="accent1">
                    <a:lumMod val="60000"/>
                    <a:lumOff val="40000"/>
                  </a:schemeClr>
                </a:solidFill>
                <a:latin typeface="Blacklisted" panose="02000500000000000000" pitchFamily="2" charset="0"/>
              </a:rPr>
              <a:t>WHAT IS OPEN SOURCE ?</a:t>
            </a:r>
            <a:endParaRPr lang="en-US" dirty="0">
              <a:solidFill>
                <a:schemeClr val="accent1">
                  <a:lumMod val="60000"/>
                  <a:lumOff val="40000"/>
                </a:schemeClr>
              </a:solidFill>
              <a:latin typeface="Blacklisted" panose="02000500000000000000" pitchFamily="2" charset="0"/>
            </a:endParaRPr>
          </a:p>
        </p:txBody>
      </p:sp>
      <p:sp>
        <p:nvSpPr>
          <p:cNvPr id="6" name="Text Placeholder 5"/>
          <p:cNvSpPr>
            <a:spLocks noGrp="1"/>
          </p:cNvSpPr>
          <p:nvPr>
            <p:ph type="body" sz="quarter" idx="10"/>
          </p:nvPr>
        </p:nvSpPr>
        <p:spPr>
          <a:xfrm>
            <a:off x="586740" y="2297362"/>
            <a:ext cx="6071545" cy="2636876"/>
          </a:xfrm>
        </p:spPr>
        <p:txBody>
          <a:bodyPr/>
          <a:lstStyle/>
          <a:p>
            <a:pPr marL="457200" indent="-457200">
              <a:lnSpc>
                <a:spcPct val="95000"/>
              </a:lnSpc>
              <a:buFont typeface="Arial" panose="020B0604020202020204" pitchFamily="34" charset="0"/>
              <a:buChar char="•"/>
            </a:pPr>
            <a:r>
              <a:rPr lang="en-US" sz="2300" dirty="0">
                <a:latin typeface="Bebas Neue Bold" panose="020B0606020202050201" pitchFamily="34" charset="0"/>
              </a:rPr>
              <a:t>It is defined as source code that is made freely available for possible modification and redistribution . </a:t>
            </a:r>
          </a:p>
          <a:p>
            <a:pPr>
              <a:lnSpc>
                <a:spcPct val="95000"/>
              </a:lnSpc>
            </a:pPr>
            <a:endParaRPr lang="en-US" sz="2300" dirty="0">
              <a:latin typeface="Bebas Neue Bold" panose="020B0606020202050201" pitchFamily="34" charset="0"/>
            </a:endParaRPr>
          </a:p>
          <a:p>
            <a:pPr marL="457200" indent="-457200">
              <a:lnSpc>
                <a:spcPct val="95000"/>
              </a:lnSpc>
              <a:buFont typeface="Arial" panose="020B0604020202020204" pitchFamily="34" charset="0"/>
              <a:buChar char="•"/>
            </a:pPr>
            <a:r>
              <a:rPr lang="en-US" sz="2300" dirty="0">
                <a:latin typeface="Bebas Neue Bold" panose="020B0606020202050201" pitchFamily="34" charset="0"/>
              </a:rPr>
              <a:t>It means the source code of the open source software are public .</a:t>
            </a:r>
          </a:p>
          <a:p>
            <a:pPr>
              <a:lnSpc>
                <a:spcPct val="95000"/>
              </a:lnSpc>
            </a:pPr>
            <a:endParaRPr lang="en-US" sz="2300" dirty="0">
              <a:latin typeface="Bebas Neue Bold" panose="020B0606020202050201" pitchFamily="34" charset="0"/>
            </a:endParaRPr>
          </a:p>
          <a:p>
            <a:pPr marL="457200" indent="-457200">
              <a:lnSpc>
                <a:spcPct val="95000"/>
              </a:lnSpc>
              <a:buFont typeface="Arial" panose="020B0604020202020204" pitchFamily="34" charset="0"/>
              <a:buChar char="•"/>
            </a:pPr>
            <a:r>
              <a:rPr lang="en-US" sz="2300" dirty="0">
                <a:latin typeface="Bebas Neue Bold" panose="020B0606020202050201" pitchFamily="34" charset="0"/>
              </a:rPr>
              <a:t>It means you can play with the code , modify it , remove the bugs from it . This openness enables collaboration .</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2379953-92DC-4D97-9BAB-DC8A230856E6}"/>
              </a:ext>
            </a:extLst>
          </p:cNvPr>
          <p:cNvPicPr>
            <a:picLocks noChangeAspect="1"/>
          </p:cNvPicPr>
          <p:nvPr/>
        </p:nvPicPr>
        <p:blipFill>
          <a:blip r:embed="rId3"/>
          <a:stretch>
            <a:fillRect/>
          </a:stretch>
        </p:blipFill>
        <p:spPr>
          <a:xfrm>
            <a:off x="5216233" y="590791"/>
            <a:ext cx="624732" cy="698230"/>
          </a:xfrm>
          <a:prstGeom prst="rect">
            <a:avLst/>
          </a:prstGeom>
        </p:spPr>
      </p:pic>
      <p:pic>
        <p:nvPicPr>
          <p:cNvPr id="8" name="Picture 7">
            <a:extLst>
              <a:ext uri="{FF2B5EF4-FFF2-40B4-BE49-F238E27FC236}">
                <a16:creationId xmlns:a16="http://schemas.microsoft.com/office/drawing/2014/main" id="{E1DF8252-975A-4648-AE2C-DE6DFB5B977D}"/>
              </a:ext>
            </a:extLst>
          </p:cNvPr>
          <p:cNvPicPr>
            <a:picLocks noChangeAspect="1"/>
          </p:cNvPicPr>
          <p:nvPr/>
        </p:nvPicPr>
        <p:blipFill>
          <a:blip r:embed="rId4"/>
          <a:stretch>
            <a:fillRect/>
          </a:stretch>
        </p:blipFill>
        <p:spPr>
          <a:xfrm>
            <a:off x="6331713" y="1618815"/>
            <a:ext cx="5658124" cy="3993970"/>
          </a:xfrm>
          <a:prstGeom prst="rect">
            <a:avLst/>
          </a:prstGeom>
        </p:spPr>
      </p:pic>
    </p:spTree>
    <p:extLst>
      <p:ext uri="{BB962C8B-B14F-4D97-AF65-F5344CB8AC3E}">
        <p14:creationId xmlns:p14="http://schemas.microsoft.com/office/powerpoint/2010/main" val="239708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2616973"/>
            <a:ext cx="5748746" cy="2519921"/>
          </a:xfrm>
        </p:spPr>
        <p:txBody>
          <a:bodyPr/>
          <a:lstStyle/>
          <a:p>
            <a:pPr marL="457200" indent="-457200">
              <a:buFont typeface="Arial" panose="020B0604020202020204" pitchFamily="34" charset="0"/>
              <a:buChar char="•"/>
            </a:pPr>
            <a:r>
              <a:rPr lang="en-US" sz="2500" dirty="0">
                <a:latin typeface="Bebas Neue Bold" panose="020B0606020202050201" pitchFamily="34" charset="0"/>
              </a:rPr>
              <a:t>It means contributing to the development or improvement of open - source software .</a:t>
            </a:r>
          </a:p>
          <a:p>
            <a:r>
              <a:rPr lang="en-US" sz="2500" dirty="0">
                <a:latin typeface="Bebas Neue Bold" panose="020B0606020202050201" pitchFamily="34" charset="0"/>
              </a:rPr>
              <a:t> </a:t>
            </a:r>
          </a:p>
          <a:p>
            <a:pPr marL="457200" indent="-457200">
              <a:buFont typeface="Arial" panose="020B0604020202020204" pitchFamily="34" charset="0"/>
              <a:buChar char="•"/>
            </a:pPr>
            <a:r>
              <a:rPr lang="en-US" sz="2500" dirty="0">
                <a:latin typeface="Bebas Neue Bold" panose="020B0606020202050201" pitchFamily="34" charset="0"/>
              </a:rPr>
              <a:t>It boost the chances of getting the opportunity in the big firms like google and all .</a:t>
            </a:r>
          </a:p>
          <a:p>
            <a:pPr marL="457200" indent="-457200">
              <a:lnSpc>
                <a:spcPct val="95000"/>
              </a:lnSpc>
              <a:buFont typeface="Arial" panose="020B0604020202020204" pitchFamily="34" charset="0"/>
              <a:buChar char="•"/>
            </a:pPr>
            <a:endParaRPr lang="en-US" sz="2500" dirty="0">
              <a:latin typeface="Bebas Neue Bold" panose="020B0606020202050201" pitchFamily="34" charset="0"/>
            </a:endParaRP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553998"/>
          </a:xfrm>
        </p:spPr>
        <p:txBody>
          <a:bodyPr/>
          <a:lstStyle/>
          <a:p>
            <a:r>
              <a:rPr lang="en-IN" dirty="0">
                <a:solidFill>
                  <a:schemeClr val="accent1">
                    <a:lumMod val="60000"/>
                    <a:lumOff val="40000"/>
                  </a:schemeClr>
                </a:solidFill>
                <a:latin typeface="Blacklisted" panose="02000500000000000000" pitchFamily="2" charset="0"/>
              </a:rPr>
              <a:t>OPEN SOURCE CONTRIBUTION</a:t>
            </a:r>
            <a:r>
              <a:rPr lang="en-US" dirty="0">
                <a:solidFill>
                  <a:schemeClr val="accent1">
                    <a:lumMod val="60000"/>
                    <a:lumOff val="40000"/>
                  </a:schemeClr>
                </a:solidFill>
                <a:latin typeface="Blacklisted" panose="02000500000000000000" pitchFamily="2" charset="0"/>
              </a:rPr>
              <a:t>…</a:t>
            </a:r>
          </a:p>
        </p:txBody>
      </p:sp>
      <p:pic>
        <p:nvPicPr>
          <p:cNvPr id="12" name="Picture 11">
            <a:extLst>
              <a:ext uri="{FF2B5EF4-FFF2-40B4-BE49-F238E27FC236}">
                <a16:creationId xmlns:a16="http://schemas.microsoft.com/office/drawing/2014/main" id="{954D6159-2F64-4DE6-8D4D-38B3948B21B3}"/>
              </a:ext>
            </a:extLst>
          </p:cNvPr>
          <p:cNvPicPr>
            <a:picLocks noChangeAspect="1"/>
          </p:cNvPicPr>
          <p:nvPr/>
        </p:nvPicPr>
        <p:blipFill>
          <a:blip r:embed="rId3"/>
          <a:stretch>
            <a:fillRect/>
          </a:stretch>
        </p:blipFill>
        <p:spPr>
          <a:xfrm>
            <a:off x="6671388" y="1963702"/>
            <a:ext cx="4824801" cy="3415788"/>
          </a:xfrm>
          <a:prstGeom prst="rect">
            <a:avLst/>
          </a:prstGeom>
        </p:spPr>
      </p:pic>
    </p:spTree>
    <p:extLst>
      <p:ext uri="{BB962C8B-B14F-4D97-AF65-F5344CB8AC3E}">
        <p14:creationId xmlns:p14="http://schemas.microsoft.com/office/powerpoint/2010/main" val="2477925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1654120"/>
            <a:ext cx="5748746" cy="4034951"/>
          </a:xfrm>
        </p:spPr>
        <p:txBody>
          <a:bodyPr/>
          <a:lstStyle/>
          <a:p>
            <a:pPr marL="342900" indent="-342900">
              <a:buFont typeface="Arial" panose="020B0604020202020204" pitchFamily="34" charset="0"/>
              <a:buChar char="•"/>
            </a:pPr>
            <a:r>
              <a:rPr lang="en-US" sz="1900" dirty="0">
                <a:solidFill>
                  <a:schemeClr val="accent3">
                    <a:lumMod val="40000"/>
                    <a:lumOff val="60000"/>
                  </a:schemeClr>
                </a:solidFill>
                <a:latin typeface="Haettenschweiler" panose="020B0706040902060204" pitchFamily="34" charset="0"/>
              </a:rPr>
              <a:t>EXPERIENCE </a:t>
            </a:r>
          </a:p>
          <a:p>
            <a:pPr marL="571500" lvl="1" indent="-342900">
              <a:buFont typeface="Arial" panose="020B0604020202020204" pitchFamily="34" charset="0"/>
              <a:buChar char="•"/>
            </a:pPr>
            <a:r>
              <a:rPr lang="en-US" sz="1900" dirty="0">
                <a:latin typeface="Bebas Neue Bold" panose="020B0606020202050201" pitchFamily="34" charset="0"/>
              </a:rPr>
              <a:t>It gives us the opportunities to work with great software engineers around the world which helps in building the connection.</a:t>
            </a:r>
          </a:p>
          <a:p>
            <a:pPr marL="571500" lvl="1" indent="-342900">
              <a:buFont typeface="Arial" panose="020B0604020202020204" pitchFamily="34" charset="0"/>
              <a:buChar char="•"/>
            </a:pPr>
            <a:r>
              <a:rPr lang="en-US" sz="1900" dirty="0">
                <a:latin typeface="Bebas Neue Bold" panose="020B0606020202050201" pitchFamily="34" charset="0"/>
              </a:rPr>
              <a:t>It also helps us to get in touch with the community and market.</a:t>
            </a:r>
          </a:p>
          <a:p>
            <a:pPr marL="571500" lvl="1" indent="-342900">
              <a:buFont typeface="Arial" panose="020B0604020202020204" pitchFamily="34" charset="0"/>
              <a:buChar char="•"/>
            </a:pPr>
            <a:endParaRPr lang="en-US" sz="1900" dirty="0"/>
          </a:p>
          <a:p>
            <a:pPr marL="342900" indent="-342900">
              <a:buFont typeface="Arial" panose="020B0604020202020204" pitchFamily="34" charset="0"/>
              <a:buChar char="•"/>
            </a:pPr>
            <a:r>
              <a:rPr lang="en-US" sz="1900" dirty="0">
                <a:solidFill>
                  <a:schemeClr val="accent3">
                    <a:lumMod val="40000"/>
                    <a:lumOff val="60000"/>
                  </a:schemeClr>
                </a:solidFill>
                <a:latin typeface="Haettenschweiler" panose="020B0706040902060204" pitchFamily="34" charset="0"/>
              </a:rPr>
              <a:t>BENEFITS</a:t>
            </a:r>
            <a:r>
              <a:rPr lang="en-US" sz="1900" dirty="0"/>
              <a:t> </a:t>
            </a:r>
          </a:p>
          <a:p>
            <a:pPr marL="400050" lvl="1" indent="-171450">
              <a:buFont typeface="Arial" panose="020B0604020202020204" pitchFamily="34" charset="0"/>
              <a:buChar char="•"/>
            </a:pPr>
            <a:r>
              <a:rPr lang="en-US" sz="1900" dirty="0">
                <a:latin typeface="Bebas Neue Bold" panose="020B0606020202050201" pitchFamily="34" charset="0"/>
              </a:rPr>
              <a:t>It helps in learning best code practices. </a:t>
            </a:r>
          </a:p>
          <a:p>
            <a:pPr marL="400050" lvl="1" indent="-171450">
              <a:buFont typeface="Arial" panose="020B0604020202020204" pitchFamily="34" charset="0"/>
              <a:buChar char="•"/>
            </a:pPr>
            <a:r>
              <a:rPr lang="en-US" sz="1900" dirty="0">
                <a:latin typeface="Bebas Neue Bold" panose="020B0606020202050201" pitchFamily="34" charset="0"/>
              </a:rPr>
              <a:t>Helps in building online reputation. </a:t>
            </a:r>
          </a:p>
          <a:p>
            <a:pPr marL="400050" lvl="1" indent="-171450">
              <a:buFont typeface="Arial" panose="020B0604020202020204" pitchFamily="34" charset="0"/>
              <a:buChar char="•"/>
            </a:pPr>
            <a:r>
              <a:rPr lang="en-US" sz="1900" dirty="0">
                <a:latin typeface="Bebas Neue Bold" panose="020B0606020202050201" pitchFamily="34" charset="0"/>
              </a:rPr>
              <a:t>Makes your resume powerful and attraction. </a:t>
            </a:r>
          </a:p>
          <a:p>
            <a:pPr marL="514350" lvl="1" indent="-285750">
              <a:buFont typeface="Arial" panose="020B0604020202020204" pitchFamily="34" charset="0"/>
              <a:buChar char="•"/>
            </a:pPr>
            <a:r>
              <a:rPr lang="en-US" sz="1900" dirty="0">
                <a:latin typeface="Bebas Neue Bold" panose="020B0606020202050201" pitchFamily="34" charset="0"/>
              </a:rPr>
              <a:t>It helps you to write and learn the clean code practices. </a:t>
            </a:r>
          </a:p>
          <a:p>
            <a:pPr marL="514350" lvl="1" indent="-285750">
              <a:buFont typeface="Arial" panose="020B0604020202020204" pitchFamily="34" charset="0"/>
              <a:buChar char="•"/>
            </a:pPr>
            <a:r>
              <a:rPr lang="en-US" sz="1900" dirty="0">
                <a:latin typeface="Bebas Neue Bold" panose="020B0606020202050201" pitchFamily="34" charset="0"/>
              </a:rPr>
              <a:t>It helps you to improve our communication skills.</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553998"/>
          </a:xfrm>
        </p:spPr>
        <p:txBody>
          <a:bodyPr/>
          <a:lstStyle/>
          <a:p>
            <a:r>
              <a:rPr lang="en-IN" dirty="0">
                <a:solidFill>
                  <a:schemeClr val="accent1">
                    <a:lumMod val="60000"/>
                    <a:lumOff val="40000"/>
                  </a:schemeClr>
                </a:solidFill>
                <a:latin typeface="Blacklisted" panose="02000500000000000000" pitchFamily="2" charset="0"/>
              </a:rPr>
              <a:t>OPPORTUNITIES IN OPEN SOURCE :</a:t>
            </a:r>
            <a:endParaRPr lang="en-US" dirty="0">
              <a:solidFill>
                <a:schemeClr val="accent1">
                  <a:lumMod val="60000"/>
                  <a:lumOff val="40000"/>
                </a:schemeClr>
              </a:solidFill>
              <a:latin typeface="Blacklisted" panose="02000500000000000000" pitchFamily="2" charset="0"/>
            </a:endParaRPr>
          </a:p>
        </p:txBody>
      </p:sp>
      <p:pic>
        <p:nvPicPr>
          <p:cNvPr id="7" name="Picture 6">
            <a:extLst>
              <a:ext uri="{FF2B5EF4-FFF2-40B4-BE49-F238E27FC236}">
                <a16:creationId xmlns:a16="http://schemas.microsoft.com/office/drawing/2014/main" id="{F4A353AC-1B2D-4A97-8D2C-3F7FBE80B74E}"/>
              </a:ext>
            </a:extLst>
          </p:cNvPr>
          <p:cNvPicPr>
            <a:picLocks noChangeAspect="1"/>
          </p:cNvPicPr>
          <p:nvPr/>
        </p:nvPicPr>
        <p:blipFill>
          <a:blip r:embed="rId3"/>
          <a:stretch>
            <a:fillRect/>
          </a:stretch>
        </p:blipFill>
        <p:spPr>
          <a:xfrm>
            <a:off x="6825374" y="1909219"/>
            <a:ext cx="4306046" cy="3039562"/>
          </a:xfrm>
          <a:prstGeom prst="rect">
            <a:avLst/>
          </a:prstGeom>
        </p:spPr>
      </p:pic>
    </p:spTree>
    <p:extLst>
      <p:ext uri="{BB962C8B-B14F-4D97-AF65-F5344CB8AC3E}">
        <p14:creationId xmlns:p14="http://schemas.microsoft.com/office/powerpoint/2010/main" val="3937671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2117896"/>
            <a:ext cx="5748746" cy="2856167"/>
          </a:xfrm>
        </p:spPr>
        <p:txBody>
          <a:bodyPr/>
          <a:lstStyle/>
          <a:p>
            <a:pPr marL="342900" indent="-342900">
              <a:buFont typeface="Arial" panose="020B0604020202020204" pitchFamily="34" charset="0"/>
              <a:buChar char="•"/>
            </a:pPr>
            <a:r>
              <a:rPr lang="en-US" sz="3200" dirty="0">
                <a:solidFill>
                  <a:schemeClr val="accent3">
                    <a:lumMod val="60000"/>
                    <a:lumOff val="40000"/>
                  </a:schemeClr>
                </a:solidFill>
                <a:latin typeface="Haettenschweiler" panose="020B0706040902060204" pitchFamily="34" charset="0"/>
              </a:rPr>
              <a:t>LEARN A SKILL </a:t>
            </a:r>
          </a:p>
          <a:p>
            <a:pPr marL="800100" lvl="2" indent="-342900">
              <a:buFont typeface="Arial" panose="020B0604020202020204" pitchFamily="34" charset="0"/>
              <a:buChar char="•"/>
            </a:pPr>
            <a:r>
              <a:rPr lang="en-US" sz="3200" dirty="0">
                <a:latin typeface="Bebas Neue Bold" panose="020B0606020202050201" pitchFamily="34" charset="0"/>
              </a:rPr>
              <a:t>Web development. </a:t>
            </a:r>
          </a:p>
          <a:p>
            <a:pPr marL="800100" lvl="2" indent="-342900">
              <a:buFont typeface="Arial" panose="020B0604020202020204" pitchFamily="34" charset="0"/>
              <a:buChar char="•"/>
            </a:pPr>
            <a:r>
              <a:rPr lang="en-US" sz="3200" dirty="0">
                <a:latin typeface="Bebas Neue Bold" panose="020B0606020202050201" pitchFamily="34" charset="0"/>
              </a:rPr>
              <a:t>Android development. </a:t>
            </a:r>
          </a:p>
          <a:p>
            <a:pPr marL="800100" lvl="2" indent="-342900">
              <a:buFont typeface="Arial" panose="020B0604020202020204" pitchFamily="34" charset="0"/>
              <a:buChar char="•"/>
            </a:pPr>
            <a:r>
              <a:rPr lang="en-US" sz="3200" dirty="0">
                <a:latin typeface="Bebas Neue Bold" panose="020B0606020202050201" pitchFamily="34" charset="0"/>
              </a:rPr>
              <a:t>Machine learning. </a:t>
            </a:r>
          </a:p>
          <a:p>
            <a:pPr marL="800100" lvl="2" indent="-342900">
              <a:buFont typeface="Arial" panose="020B0604020202020204" pitchFamily="34" charset="0"/>
              <a:buChar char="•"/>
            </a:pPr>
            <a:r>
              <a:rPr lang="en-US" sz="3200" dirty="0">
                <a:latin typeface="Bebas Neue Bold" panose="020B0606020202050201" pitchFamily="34" charset="0"/>
              </a:rPr>
              <a:t>Technical writing.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rot="10800000">
            <a:off x="286993" y="335099"/>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5" name="Freeform: Shape 4">
            <a:extLst>
              <a:ext uri="{FF2B5EF4-FFF2-40B4-BE49-F238E27FC236}">
                <a16:creationId xmlns:a16="http://schemas.microsoft.com/office/drawing/2014/main" id="{96F0A0D9-AD59-4E3D-B64D-D32A2EE9B957}"/>
              </a:ext>
            </a:extLst>
          </p:cNvPr>
          <p:cNvSpPr/>
          <p:nvPr/>
        </p:nvSpPr>
        <p:spPr bwMode="auto">
          <a:xfrm>
            <a:off x="9388617" y="5507472"/>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9" name="Title 16">
            <a:extLst>
              <a:ext uri="{FF2B5EF4-FFF2-40B4-BE49-F238E27FC236}">
                <a16:creationId xmlns:a16="http://schemas.microsoft.com/office/drawing/2014/main" id="{3D072402-8DB6-4BE9-A2C6-67429FD7EF5C}"/>
              </a:ext>
            </a:extLst>
          </p:cNvPr>
          <p:cNvSpPr>
            <a:spLocks noGrp="1"/>
          </p:cNvSpPr>
          <p:nvPr>
            <p:ph type="title"/>
          </p:nvPr>
        </p:nvSpPr>
        <p:spPr>
          <a:xfrm>
            <a:off x="586740" y="735023"/>
            <a:ext cx="11018520" cy="861774"/>
          </a:xfrm>
        </p:spPr>
        <p:txBody>
          <a:bodyPr/>
          <a:lstStyle/>
          <a:p>
            <a:r>
              <a:rPr lang="en-US" sz="2800" dirty="0">
                <a:solidFill>
                  <a:schemeClr val="accent1">
                    <a:lumMod val="60000"/>
                    <a:lumOff val="40000"/>
                  </a:schemeClr>
                </a:solidFill>
                <a:latin typeface="Blacklisted" panose="02000500000000000000" pitchFamily="2" charset="0"/>
              </a:rPr>
              <a:t>4 GOLDEN STEPS TO ENTER THE OPEN SOURCE WORLD :</a:t>
            </a:r>
            <a:br>
              <a:rPr lang="en-US" sz="2800" dirty="0">
                <a:solidFill>
                  <a:schemeClr val="accent1">
                    <a:lumMod val="60000"/>
                    <a:lumOff val="40000"/>
                  </a:schemeClr>
                </a:solidFill>
                <a:latin typeface="Blacklisted" panose="02000500000000000000" pitchFamily="2" charset="0"/>
              </a:rPr>
            </a:br>
            <a:endParaRPr lang="en-US" sz="2800" dirty="0">
              <a:solidFill>
                <a:schemeClr val="accent1">
                  <a:lumMod val="60000"/>
                  <a:lumOff val="40000"/>
                </a:schemeClr>
              </a:solidFill>
              <a:latin typeface="Blacklisted" panose="02000500000000000000" pitchFamily="2" charset="0"/>
            </a:endParaRPr>
          </a:p>
        </p:txBody>
      </p:sp>
      <p:pic>
        <p:nvPicPr>
          <p:cNvPr id="3" name="Picture 2">
            <a:extLst>
              <a:ext uri="{FF2B5EF4-FFF2-40B4-BE49-F238E27FC236}">
                <a16:creationId xmlns:a16="http://schemas.microsoft.com/office/drawing/2014/main" id="{12615794-39D8-4C4B-9845-39D422EBE18E}"/>
              </a:ext>
            </a:extLst>
          </p:cNvPr>
          <p:cNvPicPr>
            <a:picLocks noChangeAspect="1"/>
          </p:cNvPicPr>
          <p:nvPr/>
        </p:nvPicPr>
        <p:blipFill>
          <a:blip r:embed="rId3"/>
          <a:stretch>
            <a:fillRect/>
          </a:stretch>
        </p:blipFill>
        <p:spPr>
          <a:xfrm>
            <a:off x="5678014" y="1827755"/>
            <a:ext cx="5097236" cy="3598049"/>
          </a:xfrm>
          <a:prstGeom prst="rect">
            <a:avLst/>
          </a:prstGeom>
        </p:spPr>
      </p:pic>
    </p:spTree>
    <p:extLst>
      <p:ext uri="{BB962C8B-B14F-4D97-AF65-F5344CB8AC3E}">
        <p14:creationId xmlns:p14="http://schemas.microsoft.com/office/powerpoint/2010/main" val="1500312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3.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901</TotalTime>
  <Words>1904</Words>
  <Application>Microsoft Office PowerPoint</Application>
  <PresentationFormat>Widescreen</PresentationFormat>
  <Paragraphs>222</Paragraphs>
  <Slides>24</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Arial</vt:lpstr>
      <vt:lpstr>Bebas Neue Bold</vt:lpstr>
      <vt:lpstr>Blacklisted</vt:lpstr>
      <vt:lpstr>Consolas</vt:lpstr>
      <vt:lpstr>Haettenschweiler</vt:lpstr>
      <vt:lpstr>Samarkan</vt:lpstr>
      <vt:lpstr>Segoe UI</vt:lpstr>
      <vt:lpstr>Segoe UI Light</vt:lpstr>
      <vt:lpstr>Segoe UI Semibold</vt:lpstr>
      <vt:lpstr>Segoe UI Semilight</vt:lpstr>
      <vt:lpstr>Wingdings</vt:lpstr>
      <vt:lpstr>WHITE TEMPLATE</vt:lpstr>
      <vt:lpstr>SOFT BLACK TEMPLATE</vt:lpstr>
      <vt:lpstr>PowerPoint Presentation</vt:lpstr>
      <vt:lpstr>OPEN SOURCE CONTRIBUTION</vt:lpstr>
      <vt:lpstr>CONTENTS :</vt:lpstr>
      <vt:lpstr>INTRODUCTION :</vt:lpstr>
      <vt:lpstr>ANSWER IS SIMPLE…</vt:lpstr>
      <vt:lpstr>WHAT IS OPEN SOURCE ?</vt:lpstr>
      <vt:lpstr>OPEN SOURCE CONTRIBUTION…</vt:lpstr>
      <vt:lpstr>OPPORTUNITIES IN OPEN SOURCE :</vt:lpstr>
      <vt:lpstr>4 GOLDEN STEPS TO ENTER THE OPEN SOURCE WORLD : </vt:lpstr>
      <vt:lpstr>4 GOLDEN STEPS TO ENTER THE OPEN SOURCE WORLD : </vt:lpstr>
      <vt:lpstr>4 GOLDEN STEPS TO ENTER THE OPEN SOURCE WORLD : </vt:lpstr>
      <vt:lpstr>4 GOLDEN STEPS TO ENTER THE OPEN SOURCE WORLD : </vt:lpstr>
      <vt:lpstr>STEPS TO DO THE OPEN SOURCE CONTRIBUTION</vt:lpstr>
      <vt:lpstr>STEPS TO DO THE OPEN SOURCE CONTRIBUTION</vt:lpstr>
      <vt:lpstr>STEPS TO DO THE OPEN SOURCE CONTRIBUTION</vt:lpstr>
      <vt:lpstr>STEPS TO DO THE OPEN SOURCE CONTRIBUTION</vt:lpstr>
      <vt:lpstr>STEPS TO DO THE OPEN SOURCE CONTRIBUTION</vt:lpstr>
      <vt:lpstr>STEPS TO DO THE OPEN SOURCE CONTRIBUTION</vt:lpstr>
      <vt:lpstr>STEPS TO DO THE OPEN SOURCE CONTRIBUTION</vt:lpstr>
      <vt:lpstr>STEPS TO DO THE OPEN SOURCE CONTRIBUTION</vt:lpstr>
      <vt:lpstr>STEPS TO DO THE OPEN SOURCE CONTRIBUTION</vt:lpstr>
      <vt:lpstr>OPEN SOURCE PROGRAMS </vt:lpstr>
      <vt:lpstr>OPEN SOURCE PROGRAMS </vt:lpstr>
      <vt:lpstr>THANKS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HARSHVARDHAN</cp:lastModifiedBy>
  <cp:revision>56</cp:revision>
  <dcterms:created xsi:type="dcterms:W3CDTF">2019-03-28T18:40:02Z</dcterms:created>
  <dcterms:modified xsi:type="dcterms:W3CDTF">2021-10-04T18:42:03Z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